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5"/>
  </p:notesMasterIdLst>
  <p:handoutMasterIdLst>
    <p:handoutMasterId r:id="rId16"/>
  </p:handoutMasterIdLst>
  <p:sldIdLst>
    <p:sldId id="269" r:id="rId3"/>
    <p:sldId id="266" r:id="rId4"/>
    <p:sldId id="272" r:id="rId5"/>
    <p:sldId id="273" r:id="rId6"/>
    <p:sldId id="274" r:id="rId7"/>
    <p:sldId id="275" r:id="rId8"/>
    <p:sldId id="277" r:id="rId9"/>
    <p:sldId id="278" r:id="rId10"/>
    <p:sldId id="276" r:id="rId11"/>
    <p:sldId id="258" r:id="rId12"/>
    <p:sldId id="271" r:id="rId13"/>
    <p:sldId id="270" r:id="rId14"/>
  </p:sldIdLst>
  <p:sldSz cx="9144000" cy="5143500" type="screen16x9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95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78AFDF-6426-4560-81D1-96621569CB7A}" type="datetimeFigureOut">
              <a:rPr lang="uk-UA"/>
              <a:pPr>
                <a:defRPr/>
              </a:pPr>
              <a:t>04.12.2018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3A4338-CF38-4282-87EA-988E8D91E7C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xmlns="" val="329670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1A7DB-4093-4E03-850A-E2694A9587CB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64043-EC29-4AE5-B3D0-1D75ACACB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4EC20-6018-F04D-BBD1-476BD897DA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07963" y="192088"/>
            <a:ext cx="8728075" cy="4759325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5" name="Picture 2" descr="D:\TIU\Work\Prozzoro.продажі\transparency_ua-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8263" y="339725"/>
            <a:ext cx="21558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 flipV="1">
            <a:off x="684213" y="3292475"/>
            <a:ext cx="7775575" cy="4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7854"/>
            <a:ext cx="7772400" cy="1021556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0505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468313" y="1016000"/>
            <a:ext cx="6407150" cy="46038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3695D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75606"/>
            <a:ext cx="5040560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995686"/>
            <a:ext cx="5040560" cy="25985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24128" y="1275606"/>
            <a:ext cx="2962672" cy="33186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PF DinText Pro" panose="02000506020000020004" pitchFamily="2" charset="0"/>
              </a:defRPr>
            </a:lvl1pPr>
          </a:lstStyle>
          <a:p>
            <a:pPr>
              <a:defRPr/>
            </a:pPr>
            <a:r>
              <a:rPr lang="en-US"/>
              <a:t>ti-ukraine.org</a:t>
            </a:r>
            <a:endParaRPr lang="uk-UA" sz="105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uk-UA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17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 flipV="1">
            <a:off x="5795963" y="3730625"/>
            <a:ext cx="2879725" cy="44450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3695D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8588" y="1713870"/>
            <a:ext cx="2895416" cy="1872208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"/>
          </p:nvPr>
        </p:nvSpPr>
        <p:spPr>
          <a:xfrm>
            <a:off x="395536" y="339502"/>
            <a:ext cx="5112568" cy="42484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2"/>
          </p:nvPr>
        </p:nvSpPr>
        <p:spPr>
          <a:xfrm>
            <a:off x="5796137" y="3867894"/>
            <a:ext cx="2880320" cy="487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PF DinText Pro" panose="02000506020000020004" pitchFamily="2" charset="0"/>
              </a:defRPr>
            </a:lvl1pPr>
          </a:lstStyle>
          <a:p>
            <a:pPr>
              <a:defRPr/>
            </a:pPr>
            <a:r>
              <a:rPr lang="en-US"/>
              <a:t>ti-ukraine.org</a:t>
            </a:r>
            <a:endParaRPr lang="uk-UA" sz="105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uk-UA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614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 flipV="1">
            <a:off x="468313" y="1016000"/>
            <a:ext cx="6407150" cy="46038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3695D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ti-ukraine.org</a:t>
            </a:r>
            <a:endParaRPr lang="uk-UA" sz="105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052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PF DinText Pro" panose="02000506020000020004" pitchFamily="2" charset="0"/>
              </a:defRPr>
            </a:lvl1pPr>
          </a:lstStyle>
          <a:p>
            <a:pPr>
              <a:defRPr/>
            </a:pPr>
            <a:r>
              <a:rPr lang="en-US"/>
              <a:t>ti-ukraine.org</a:t>
            </a:r>
            <a:endParaRPr lang="uk-UA" sz="105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uk-UA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5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07963" y="192088"/>
            <a:ext cx="8728075" cy="4759325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5" name="Picture 2" descr="D:\TIU\Work\Prozzoro.продажі\transparency_ua-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8263" y="339725"/>
            <a:ext cx="21558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 flipV="1">
            <a:off x="684213" y="3459163"/>
            <a:ext cx="777557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032" y="2067694"/>
            <a:ext cx="7772400" cy="12465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651870"/>
            <a:ext cx="7776864" cy="95441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1657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5" name="Picture 2" descr="D:\TIU\Work\Prozzoro.продажі\transparency_ua-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57188"/>
            <a:ext cx="21558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 flipV="1">
            <a:off x="684213" y="3419475"/>
            <a:ext cx="7775575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9702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9520" y="3651870"/>
            <a:ext cx="7776864" cy="102641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4582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IU\Work\Prozzoro.продажі\transparency_u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57188"/>
            <a:ext cx="2136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 flipV="1">
            <a:off x="684213" y="3459163"/>
            <a:ext cx="7775575" cy="46037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11710"/>
            <a:ext cx="7772400" cy="1102519"/>
          </a:xfrm>
        </p:spPr>
        <p:txBody>
          <a:bodyPr/>
          <a:lstStyle>
            <a:lvl1pPr>
              <a:defRPr>
                <a:solidFill>
                  <a:srgbClr val="3695D8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9520" y="3651870"/>
            <a:ext cx="7776864" cy="102641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8915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9525"/>
            <a:ext cx="9144000" cy="5153025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07963" y="192088"/>
            <a:ext cx="8728075" cy="475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6" name="Picture 2" descr="D:\TIU\Work\Prozzoro.продажі\transparency_u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57188"/>
            <a:ext cx="2136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 flipV="1">
            <a:off x="684213" y="3459163"/>
            <a:ext cx="7775575" cy="46037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3695D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7694"/>
            <a:ext cx="7772400" cy="1246535"/>
          </a:xfrm>
        </p:spPr>
        <p:txBody>
          <a:bodyPr/>
          <a:lstStyle>
            <a:lvl1pPr>
              <a:defRPr>
                <a:solidFill>
                  <a:srgbClr val="3695D8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651870"/>
            <a:ext cx="7776864" cy="95441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73897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07963" y="192088"/>
            <a:ext cx="8728075" cy="4759325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3" name="Picture 2" descr="D:\TIU\Work\Prozzoro.продажі\transparency_ua-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139950"/>
            <a:ext cx="26955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879725" y="3265488"/>
            <a:ext cx="338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smtClean="0">
                <a:solidFill>
                  <a:schemeClr val="bg1"/>
                </a:solidFill>
                <a:latin typeface="PF DinText Pro" pitchFamily="2" charset="0"/>
              </a:rPr>
              <a:t>ti-ukraine.org</a:t>
            </a:r>
            <a:endParaRPr lang="uk-UA" altLang="en-US" sz="1400" smtClean="0">
              <a:solidFill>
                <a:schemeClr val="bg1"/>
              </a:solidFill>
              <a:latin typeface="PF DinText Pro" pitchFamily="2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 flipV="1">
            <a:off x="3024188" y="3027363"/>
            <a:ext cx="3095625" cy="4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706688" y="3657600"/>
            <a:ext cx="373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smtClean="0">
                <a:solidFill>
                  <a:schemeClr val="bg1"/>
                </a:solidFill>
                <a:latin typeface="PF DinText Pro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facebook.com/TransparencyInternationalUkraine</a:t>
            </a:r>
            <a:endParaRPr lang="ru-RU" altLang="en-US" sz="1200" smtClean="0">
              <a:solidFill>
                <a:schemeClr val="bg1"/>
              </a:solidFill>
              <a:latin typeface="PF DinText Pro" pitchFamily="2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en-US" altLang="en-US" sz="1200" smtClean="0">
                <a:solidFill>
                  <a:schemeClr val="bg1"/>
                </a:solidFill>
                <a:latin typeface="PF DinText Pro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twitter.com/@TransparencyUA</a:t>
            </a:r>
            <a:endParaRPr lang="ru-RU" altLang="en-US" sz="1200" smtClean="0">
              <a:solidFill>
                <a:schemeClr val="bg1"/>
              </a:solidFill>
              <a:latin typeface="PF DinText Pro" pitchFamily="2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en-US" altLang="en-US" sz="1200" smtClean="0">
                <a:solidFill>
                  <a:schemeClr val="bg1"/>
                </a:solidFill>
                <a:latin typeface="PF DinText Pro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@TI_Ukraine_eng</a:t>
            </a:r>
          </a:p>
          <a:p>
            <a:pPr algn="ctr" eaLnBrk="1" hangingPunct="1">
              <a:defRPr/>
            </a:pPr>
            <a:r>
              <a:rPr lang="en-US" altLang="en-US" sz="1200" smtClean="0">
                <a:solidFill>
                  <a:schemeClr val="bg1"/>
                </a:solidFill>
                <a:latin typeface="PF DinText Pro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office@ti-ukraine.org</a:t>
            </a:r>
          </a:p>
          <a:p>
            <a:pPr algn="ctr" eaLnBrk="1" hangingPunct="1">
              <a:defRPr/>
            </a:pPr>
            <a:r>
              <a:rPr lang="en-US" altLang="en-US" sz="1200" smtClean="0">
                <a:solidFill>
                  <a:schemeClr val="bg1"/>
                </a:solidFill>
                <a:latin typeface="PF DinText Pro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085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A8B1C20-5682-E846-86FF-F44ACA7B5837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BDBAEF9-7CC5-9F48-A22E-B90902850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627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 flipV="1">
            <a:off x="468313" y="1016000"/>
            <a:ext cx="6407150" cy="46038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3695D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318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PF DinText Pro" panose="02000506020000020004" pitchFamily="2" charset="0"/>
              </a:defRPr>
            </a:lvl1pPr>
          </a:lstStyle>
          <a:p>
            <a:pPr>
              <a:defRPr/>
            </a:pPr>
            <a:r>
              <a:rPr lang="en-US"/>
              <a:t>ti-ukraine.org</a:t>
            </a:r>
            <a:endParaRPr lang="uk-UA" sz="105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uk-UA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19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 flipV="1">
            <a:off x="468313" y="1016000"/>
            <a:ext cx="6407150" cy="46038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3695D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5606"/>
            <a:ext cx="4038600" cy="3318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75606"/>
            <a:ext cx="4038600" cy="3318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ti-ukraine.org</a:t>
            </a:r>
            <a:endParaRPr lang="uk-UA" sz="105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74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uk-UA" alt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uk-UA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65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PF Din Text Cond Pro" panose="02000000000000000000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PF Din Text Cond Pr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PF Din Text Cond Pr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PF Din Text Cond Pr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PF Din Text Cond Pro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PF Din Text Cond Pro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PF Din Text Cond Pro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PF Din Text Cond Pro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PF Din Text Cond Pr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F DinText Pro" panose="02000506020000020004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PF DinText Pro" panose="02000506020000020004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F DinText Pro" panose="02000506020000020004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PF DinText Pro" panose="02000506020000020004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F DinText Pro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587875"/>
            <a:ext cx="9144000" cy="555625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uk-UA" altLang="en-US" smtClean="0"/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uk-UA" altLang="en-US" smtClean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32338"/>
            <a:ext cx="2133600" cy="27463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  <a:latin typeface="PF DinText Pro" panose="02000506020000020004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ti-ukraine.org</a:t>
            </a:r>
            <a:endParaRPr lang="uk-UA" sz="1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7667625" y="-165100"/>
            <a:ext cx="998538" cy="1227138"/>
          </a:xfrm>
          <a:prstGeom prst="roundRect">
            <a:avLst>
              <a:gd name="adj" fmla="val 14021"/>
            </a:avLst>
          </a:prstGeom>
          <a:solidFill>
            <a:srgbClr val="36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2055" name="Picture 2" descr="D:\TIU\Work\Шаблон презентації\ымым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3838" y="268288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3695D8"/>
          </a:solidFill>
          <a:latin typeface="PF Din Text Cond Pro" panose="02000000000000000000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695D8"/>
          </a:solidFill>
          <a:latin typeface="PF Din Text Cond Pr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695D8"/>
          </a:solidFill>
          <a:latin typeface="PF Din Text Cond Pr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695D8"/>
          </a:solidFill>
          <a:latin typeface="PF Din Text Cond Pr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695D8"/>
          </a:solidFill>
          <a:latin typeface="PF Din Text Cond Pro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695D8"/>
          </a:solidFill>
          <a:latin typeface="PF Din Text Cond Pro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695D8"/>
          </a:solidFill>
          <a:latin typeface="PF Din Text Cond Pro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695D8"/>
          </a:solidFill>
          <a:latin typeface="PF Din Text Cond Pro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695D8"/>
          </a:solidFill>
          <a:latin typeface="PF Din Text Cond Pr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F DinText Pro" panose="02000506020000020004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PF DinText Pro" panose="02000506020000020004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F DinText Pro" panose="02000506020000020004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PF DinText Pro" panose="02000506020000020004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PF DinText Pro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rusov72@gmail.com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nazk.gov.ua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71868" y="500048"/>
            <a:ext cx="4925673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dirty="0" smtClean="0"/>
              <a:t>Ukrainian experience of fighting high level corruption (2014-2018)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2100" b="1" dirty="0" smtClean="0"/>
              <a:t>Andrei </a:t>
            </a:r>
            <a:r>
              <a:rPr lang="en-US" sz="2100" b="1" dirty="0" err="1" smtClean="0"/>
              <a:t>Marusov</a:t>
            </a:r>
            <a:endParaRPr lang="en-US" sz="2100" b="1" dirty="0" smtClean="0"/>
          </a:p>
          <a:p>
            <a:r>
              <a:rPr lang="en-US" sz="2100" b="1" dirty="0" smtClean="0"/>
              <a:t>Transparency International Ukraine</a:t>
            </a:r>
            <a:endParaRPr lang="ru-RU" sz="2100" b="1" dirty="0"/>
          </a:p>
        </p:txBody>
      </p:sp>
    </p:spTree>
    <p:extLst>
      <p:ext uri="{BB962C8B-B14F-4D97-AF65-F5344CB8AC3E}">
        <p14:creationId xmlns="" xmlns:p14="http://schemas.microsoft.com/office/powerpoint/2010/main" val="19815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dirty="0" smtClean="0"/>
              <a:t>Challenges \ problems</a:t>
            </a:r>
            <a:r>
              <a:rPr lang="en-US" altLang="ru-RU" sz="3200" b="1" dirty="0" smtClean="0"/>
              <a:t> </a:t>
            </a:r>
            <a:endParaRPr lang="ru-RU" altLang="ru-RU" sz="32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76350"/>
            <a:ext cx="8929718" cy="3317875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  <a:defRPr/>
            </a:pPr>
            <a:r>
              <a:rPr lang="en-US" sz="2400" dirty="0" smtClean="0"/>
              <a:t>2014-2015 – </a:t>
            </a:r>
            <a:r>
              <a:rPr lang="en-US" sz="2400" b="1" dirty="0" smtClean="0"/>
              <a:t>Windows of opportunity wide open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dirty="0" smtClean="0"/>
              <a:t>2016 – </a:t>
            </a:r>
            <a:r>
              <a:rPr lang="en-US" sz="2400" b="1" dirty="0" smtClean="0"/>
              <a:t>Corruption </a:t>
            </a:r>
            <a:r>
              <a:rPr lang="en-US" sz="2400" b="1" dirty="0" err="1" smtClean="0"/>
              <a:t>Restauration</a:t>
            </a:r>
            <a:r>
              <a:rPr lang="en-US" sz="2400" b="1" dirty="0" smtClean="0"/>
              <a:t> (blocking any further anticorruption reform) 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dirty="0" smtClean="0"/>
              <a:t>2016 onwards – </a:t>
            </a:r>
            <a:r>
              <a:rPr lang="en-US" sz="2400" b="1" dirty="0" smtClean="0"/>
              <a:t>Corruption Counterrevolution</a:t>
            </a:r>
            <a:r>
              <a:rPr lang="en-US" sz="2400" dirty="0" smtClean="0"/>
              <a:t>: 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en-US" sz="2000" dirty="0" smtClean="0"/>
              <a:t>Anticorruption activists obliged to publish their assets 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en-US" sz="2000" dirty="0" smtClean="0"/>
              <a:t>Assaults on civic activists in regions, one activist killed in Kherson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en-US" sz="2000" dirty="0" smtClean="0"/>
              <a:t>Persistent attempts to dismantle the asset declarations system, </a:t>
            </a:r>
            <a:r>
              <a:rPr lang="en-US" sz="2000" dirty="0" err="1" smtClean="0"/>
              <a:t>proZorro</a:t>
            </a:r>
            <a:r>
              <a:rPr lang="en-US" sz="2000" dirty="0" smtClean="0"/>
              <a:t>; cut the powers of NABU, to put </a:t>
            </a:r>
            <a:r>
              <a:rPr lang="en-US" sz="2000" dirty="0" smtClean="0"/>
              <a:t>the SAPO, </a:t>
            </a:r>
            <a:r>
              <a:rPr lang="en-US" sz="2000" dirty="0" smtClean="0"/>
              <a:t>NACP under full political control…</a:t>
            </a:r>
            <a:endParaRPr lang="en-US" sz="2000" dirty="0" smtClean="0"/>
          </a:p>
          <a:p>
            <a:pPr marL="0" indent="0">
              <a:buFont typeface="Wingdings" pitchFamily="2" charset="2"/>
              <a:buChar char="Ø"/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dirty="0" smtClean="0"/>
              <a:t>Key anticorruption drivers \ catalysts </a:t>
            </a:r>
            <a:endParaRPr lang="ru-RU" altLang="ru-RU" sz="32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76350"/>
            <a:ext cx="8929718" cy="3317875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  <a:defRPr/>
            </a:pPr>
            <a:r>
              <a:rPr lang="en-US" sz="2400" b="1" dirty="0" smtClean="0"/>
              <a:t>Civil society</a:t>
            </a:r>
            <a:r>
              <a:rPr lang="en-US" sz="2400" dirty="0" smtClean="0"/>
              <a:t> (2014-2015; growing disillusionment)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b="1" dirty="0" smtClean="0"/>
              <a:t>International community 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en-US" b="1" dirty="0" smtClean="0"/>
              <a:t>EU</a:t>
            </a:r>
            <a:r>
              <a:rPr lang="en-US" dirty="0" smtClean="0"/>
              <a:t> – Visa Liberalization Plan (asset declarations system)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en-US" sz="2400" b="1" dirty="0" smtClean="0"/>
              <a:t>IMF, </a:t>
            </a:r>
            <a:r>
              <a:rPr lang="en-US" sz="2400" b="1" dirty="0" smtClean="0"/>
              <a:t>WB</a:t>
            </a:r>
            <a:r>
              <a:rPr lang="ru-RU" b="1" dirty="0" smtClean="0"/>
              <a:t>, </a:t>
            </a:r>
            <a:r>
              <a:rPr lang="en-US" b="1" dirty="0" smtClean="0"/>
              <a:t>USA</a:t>
            </a:r>
            <a:r>
              <a:rPr lang="en-US" sz="2400" b="1" dirty="0" smtClean="0"/>
              <a:t> </a:t>
            </a:r>
            <a:r>
              <a:rPr lang="en-US" sz="2400" dirty="0" smtClean="0"/>
              <a:t>– introduction of NABU, High Anticorruption Court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b="1" dirty="0" smtClean="0"/>
              <a:t>Reformers in the government \ parliament </a:t>
            </a:r>
            <a:r>
              <a:rPr lang="en-US" sz="2400" dirty="0" smtClean="0"/>
              <a:t>(just a few anticorruption bastions left</a:t>
            </a:r>
            <a:r>
              <a:rPr lang="en-US" sz="2400" dirty="0" smtClean="0"/>
              <a:t>…)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300" b="1" dirty="0" smtClean="0"/>
              <a:t>Rise of local communities with advancing decentralization</a:t>
            </a:r>
            <a:r>
              <a:rPr lang="en-US" sz="2400" dirty="0" smtClean="0"/>
              <a:t>…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010357" cy="49628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sz="2400" dirty="0" smtClean="0"/>
          </a:p>
          <a:p>
            <a:r>
              <a:rPr lang="en-US" sz="2300" b="1" dirty="0" smtClean="0"/>
              <a:t>Key factors of success (and lessons for TI chapters): </a:t>
            </a:r>
            <a:endParaRPr lang="ru-RU" sz="2300" dirty="0" smtClean="0"/>
          </a:p>
          <a:p>
            <a:pPr lvl="0">
              <a:buFont typeface="Arial" pitchFamily="34" charset="0"/>
              <a:buChar char="•"/>
            </a:pPr>
            <a:r>
              <a:rPr lang="en-US" sz="2300" dirty="0" smtClean="0"/>
              <a:t>Your previous expertise \ experience does matter a lot! </a:t>
            </a:r>
            <a:endParaRPr lang="ru-RU" sz="2300" dirty="0" smtClean="0"/>
          </a:p>
          <a:p>
            <a:pPr lvl="0">
              <a:buFont typeface="Arial" pitchFamily="34" charset="0"/>
              <a:buChar char="•"/>
            </a:pPr>
            <a:r>
              <a:rPr lang="en-US" sz="2300" dirty="0" smtClean="0"/>
              <a:t>Your reputation is of paramount importance!</a:t>
            </a:r>
            <a:endParaRPr lang="ru-RU" sz="2300" dirty="0" smtClean="0"/>
          </a:p>
          <a:p>
            <a:pPr lvl="0">
              <a:buFont typeface="Arial" pitchFamily="34" charset="0"/>
              <a:buChar char="•"/>
            </a:pPr>
            <a:r>
              <a:rPr lang="en-US" sz="2300" dirty="0" smtClean="0"/>
              <a:t>Jump into the window of opportunity!</a:t>
            </a:r>
            <a:endParaRPr lang="ru-RU" sz="2300" dirty="0" smtClean="0"/>
          </a:p>
          <a:p>
            <a:pPr lvl="0">
              <a:buFont typeface="Arial" pitchFamily="34" charset="0"/>
              <a:buChar char="•"/>
            </a:pPr>
            <a:r>
              <a:rPr lang="en-US" sz="2300" dirty="0" smtClean="0"/>
              <a:t>Do take risks!</a:t>
            </a:r>
            <a:endParaRPr lang="ru-RU" sz="2300" dirty="0" smtClean="0"/>
          </a:p>
          <a:p>
            <a:pPr lvl="0">
              <a:buFont typeface="Arial" pitchFamily="34" charset="0"/>
              <a:buChar char="•"/>
            </a:pPr>
            <a:r>
              <a:rPr lang="en-US" sz="2300" dirty="0" smtClean="0"/>
              <a:t>Identify and cooperate with reform leaders in the government and the parliament</a:t>
            </a:r>
            <a:endParaRPr lang="ru-RU" sz="2300" dirty="0" smtClean="0"/>
          </a:p>
          <a:p>
            <a:pPr lvl="0">
              <a:buFont typeface="Arial" pitchFamily="34" charset="0"/>
              <a:buChar char="•"/>
            </a:pPr>
            <a:r>
              <a:rPr lang="en-US" sz="2300" dirty="0" smtClean="0"/>
              <a:t>The golden triangle “government-business-civil society” is the key factor of sustainability</a:t>
            </a:r>
            <a:endParaRPr lang="ru-RU" sz="2300" dirty="0" smtClean="0"/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Make partnerships and coalitions with civil society organizations in the country and move your joint agenda into the governmental lobbies Register.</a:t>
            </a:r>
          </a:p>
          <a:p>
            <a:endParaRPr lang="ru-RU" dirty="0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55" y="4462753"/>
            <a:ext cx="2836445" cy="68074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357172"/>
            <a:ext cx="6043264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Thank you!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Andrei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</a:rPr>
              <a:t>Marusov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hlinkClick r:id="rId5"/>
              </a:rPr>
              <a:t>marusov72@gmail.com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Transparency International Ukraine 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www.ti-ukraine.org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0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Объект 3"/>
          <p:cNvSpPr>
            <a:spLocks noGrp="1"/>
          </p:cNvSpPr>
          <p:nvPr>
            <p:ph sz="half" idx="2"/>
          </p:nvPr>
        </p:nvSpPr>
        <p:spPr>
          <a:xfrm>
            <a:off x="0" y="571486"/>
            <a:ext cx="9144000" cy="3449649"/>
          </a:xfrm>
        </p:spPr>
        <p:txBody>
          <a:bodyPr/>
          <a:lstStyle/>
          <a:p>
            <a:pPr algn="just"/>
            <a:r>
              <a:rPr lang="en-US" altLang="ru-RU" sz="2400" dirty="0" smtClean="0"/>
              <a:t>National Anticorruption Bureau of Ukraine</a:t>
            </a:r>
          </a:p>
          <a:p>
            <a:pPr algn="just"/>
            <a:r>
              <a:rPr lang="en-US" altLang="ru-RU" sz="2400" dirty="0" smtClean="0"/>
              <a:t>Investigating grand corruption of Viktor </a:t>
            </a:r>
            <a:r>
              <a:rPr lang="en-US" altLang="ru-RU" sz="2400" dirty="0" err="1" smtClean="0"/>
              <a:t>Yanukovych</a:t>
            </a:r>
            <a:endParaRPr lang="en-US" altLang="ru-RU" sz="2400" dirty="0" smtClean="0"/>
          </a:p>
          <a:p>
            <a:pPr algn="just"/>
            <a:r>
              <a:rPr lang="en-US" altLang="ru-RU" sz="2400" dirty="0" smtClean="0"/>
              <a:t>Strengthening integrity of public officials (asset declarations system)</a:t>
            </a:r>
          </a:p>
          <a:p>
            <a:pPr algn="just"/>
            <a:r>
              <a:rPr lang="en-US" altLang="ru-RU" sz="2400" dirty="0" smtClean="0"/>
              <a:t>Control over income &amp; expenditure of political parties</a:t>
            </a:r>
          </a:p>
          <a:p>
            <a:pPr algn="just"/>
            <a:r>
              <a:rPr lang="en-US" altLang="ru-RU" sz="2400" dirty="0" smtClean="0"/>
              <a:t>Cutting down sources of corrupt flows: public procurement, sale &amp; lease of state \ municipal property; final beneficiaries etc. </a:t>
            </a:r>
          </a:p>
          <a:p>
            <a:pPr algn="just"/>
            <a:r>
              <a:rPr lang="en-US" altLang="ru-RU" sz="2400" dirty="0" smtClean="0"/>
              <a:t>Challenges and problems </a:t>
            </a:r>
          </a:p>
          <a:p>
            <a:pPr algn="just"/>
            <a:r>
              <a:rPr lang="en-US" altLang="ru-RU" sz="2400" dirty="0" smtClean="0"/>
              <a:t>Key anticorruption drivers \ catalysts…</a:t>
            </a:r>
          </a:p>
          <a:p>
            <a:pPr algn="just"/>
            <a:endParaRPr lang="en-US" altLang="ru-RU" sz="2400" dirty="0" smtClean="0"/>
          </a:p>
          <a:p>
            <a:pPr algn="just"/>
            <a:endParaRPr lang="en-US" altLang="ru-RU" sz="2400" dirty="0" smtClean="0"/>
          </a:p>
          <a:p>
            <a:pPr algn="just"/>
            <a:endParaRPr lang="ru-RU" altLang="ru-RU" sz="2400" dirty="0" smtClean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Объект 3"/>
          <p:cNvSpPr>
            <a:spLocks noGrp="1"/>
          </p:cNvSpPr>
          <p:nvPr>
            <p:ph sz="half" idx="2"/>
          </p:nvPr>
        </p:nvSpPr>
        <p:spPr>
          <a:xfrm>
            <a:off x="0" y="1142990"/>
            <a:ext cx="9144000" cy="2878145"/>
          </a:xfrm>
        </p:spPr>
        <p:txBody>
          <a:bodyPr/>
          <a:lstStyle/>
          <a:p>
            <a:pPr algn="just">
              <a:buNone/>
            </a:pPr>
            <a:r>
              <a:rPr lang="en-US" altLang="ru-RU" sz="2100" b="1" dirty="0" smtClean="0"/>
              <a:t>Special law enforcement body investigating “elite corruption”.</a:t>
            </a:r>
          </a:p>
          <a:p>
            <a:pPr algn="just">
              <a:buNone/>
            </a:pPr>
            <a:r>
              <a:rPr lang="en-US" altLang="ru-RU" sz="2100" dirty="0" smtClean="0"/>
              <a:t>Independent status. Open recruitment. Budgetary guarantees. </a:t>
            </a:r>
          </a:p>
          <a:p>
            <a:pPr algn="just">
              <a:buNone/>
            </a:pPr>
            <a:r>
              <a:rPr lang="en-US" altLang="ru-RU" sz="2100" dirty="0" smtClean="0"/>
              <a:t>Created from zero. Civic oversight. Operational since 2016.  </a:t>
            </a:r>
          </a:p>
          <a:p>
            <a:pPr algn="just">
              <a:buNone/>
            </a:pPr>
            <a:r>
              <a:rPr lang="en-US" altLang="ru-RU" sz="2100" b="1" dirty="0" smtClean="0"/>
              <a:t>Specialized Anticorruption Prosecutor’s Office (SAPO)</a:t>
            </a:r>
          </a:p>
          <a:p>
            <a:pPr algn="just">
              <a:buNone/>
            </a:pPr>
            <a:r>
              <a:rPr lang="en-US" altLang="ru-RU" sz="2100" dirty="0" smtClean="0"/>
              <a:t>Prosecutor control over NABU investigations. </a:t>
            </a:r>
          </a:p>
          <a:p>
            <a:pPr algn="just">
              <a:buNone/>
            </a:pPr>
            <a:r>
              <a:rPr lang="en-US" altLang="ru-RU" sz="2100" dirty="0" smtClean="0"/>
              <a:t>Independent status (its head is the Deputy General Prosecutor). Open recruitment. Created from zero. Operational since 2016.</a:t>
            </a:r>
          </a:p>
          <a:p>
            <a:pPr algn="just">
              <a:buNone/>
            </a:pPr>
            <a:endParaRPr lang="en-US" altLang="ru-RU" sz="2400" dirty="0" smtClean="0"/>
          </a:p>
          <a:p>
            <a:pPr algn="just"/>
            <a:endParaRPr lang="en-US" altLang="ru-RU" sz="2400" dirty="0" smtClean="0"/>
          </a:p>
          <a:p>
            <a:pPr algn="just"/>
            <a:endParaRPr lang="ru-RU" altLang="ru-RU" sz="2400" dirty="0" smtClean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123825"/>
            <a:ext cx="8528081" cy="857250"/>
          </a:xfrm>
        </p:spPr>
        <p:txBody>
          <a:bodyPr/>
          <a:lstStyle/>
          <a:p>
            <a:r>
              <a:rPr lang="en-US" altLang="ru-RU" sz="2200" b="1" dirty="0" smtClean="0"/>
              <a:t>                  National Anticorruption Bureau of Ukraine (1)</a:t>
            </a:r>
            <a:endParaRPr lang="ru-RU" altLang="ru-RU" sz="22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01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Объект 3"/>
          <p:cNvSpPr>
            <a:spLocks noGrp="1"/>
          </p:cNvSpPr>
          <p:nvPr>
            <p:ph sz="half" idx="2"/>
          </p:nvPr>
        </p:nvSpPr>
        <p:spPr>
          <a:xfrm>
            <a:off x="0" y="1142990"/>
            <a:ext cx="9144000" cy="2878145"/>
          </a:xfrm>
        </p:spPr>
        <p:txBody>
          <a:bodyPr/>
          <a:lstStyle/>
          <a:p>
            <a:pPr algn="just">
              <a:buNone/>
            </a:pPr>
            <a:r>
              <a:rPr lang="en-US" altLang="ru-RU" sz="2100" b="1" dirty="0" smtClean="0"/>
              <a:t>NABU results: </a:t>
            </a:r>
            <a:r>
              <a:rPr lang="en-US" altLang="ru-RU" sz="2100" dirty="0" smtClean="0"/>
              <a:t>almost 150 cases in courts (by 01.07.18); 227 people accused (among them – 20% managers of state enterprises; 20% judges &amp; prosecutors; several Members of Parliament…). </a:t>
            </a:r>
          </a:p>
          <a:p>
            <a:pPr algn="just">
              <a:buNone/>
            </a:pPr>
            <a:r>
              <a:rPr lang="en-US" altLang="ru-RU" sz="2100" dirty="0" smtClean="0"/>
              <a:t>Approximately 10 </a:t>
            </a:r>
            <a:r>
              <a:rPr lang="en-US" altLang="ru-RU" sz="2100" dirty="0" err="1" smtClean="0"/>
              <a:t>mln</a:t>
            </a:r>
            <a:r>
              <a:rPr lang="en-US" altLang="ru-RU" sz="2100" dirty="0" smtClean="0"/>
              <a:t> USD recovered voluntarily, 2 </a:t>
            </a:r>
            <a:r>
              <a:rPr lang="en-US" altLang="ru-RU" sz="2100" dirty="0" err="1" smtClean="0"/>
              <a:t>mln</a:t>
            </a:r>
            <a:r>
              <a:rPr lang="en-US" altLang="ru-RU" sz="2100" dirty="0" smtClean="0"/>
              <a:t> USD upon court decision…</a:t>
            </a:r>
          </a:p>
          <a:p>
            <a:pPr algn="just">
              <a:buNone/>
            </a:pPr>
            <a:r>
              <a:rPr lang="en-US" altLang="ru-RU" sz="2100" u="sng" dirty="0" smtClean="0"/>
              <a:t>Problem:</a:t>
            </a:r>
            <a:r>
              <a:rPr lang="en-US" altLang="ru-RU" sz="2100" dirty="0" smtClean="0"/>
              <a:t> Only one fifth of cases received court decision; no court consideration started – in half of cases submitted! </a:t>
            </a:r>
            <a:r>
              <a:rPr lang="en-US" altLang="ru-RU" sz="2100" u="sng" dirty="0" smtClean="0"/>
              <a:t>Court sabotage; lack of judges</a:t>
            </a:r>
            <a:r>
              <a:rPr lang="en-US" altLang="ru-RU" sz="2100" dirty="0" smtClean="0"/>
              <a:t> etc. Solution – </a:t>
            </a:r>
            <a:r>
              <a:rPr lang="en-US" altLang="ru-RU" sz="2100" u="sng" dirty="0" smtClean="0"/>
              <a:t>High Anticorruption Court</a:t>
            </a:r>
          </a:p>
          <a:p>
            <a:pPr algn="just">
              <a:buNone/>
            </a:pPr>
            <a:r>
              <a:rPr lang="en-US" altLang="ru-RU" sz="2100" u="sng" dirty="0" smtClean="0"/>
              <a:t>Problem:</a:t>
            </a:r>
            <a:r>
              <a:rPr lang="en-US" altLang="ru-RU" sz="2100" dirty="0" smtClean="0"/>
              <a:t> SAPO fell under political control…. </a:t>
            </a:r>
            <a:endParaRPr lang="en-US" altLang="ru-RU" sz="2100" dirty="0" smtClean="0"/>
          </a:p>
          <a:p>
            <a:pPr algn="just">
              <a:buNone/>
            </a:pPr>
            <a:endParaRPr lang="en-US" altLang="ru-RU" sz="2100" dirty="0" smtClean="0"/>
          </a:p>
          <a:p>
            <a:pPr algn="just">
              <a:buNone/>
            </a:pPr>
            <a:endParaRPr lang="en-US" altLang="ru-RU" sz="2400" dirty="0" smtClean="0"/>
          </a:p>
          <a:p>
            <a:pPr algn="just"/>
            <a:endParaRPr lang="en-US" altLang="ru-RU" sz="2400" dirty="0" smtClean="0"/>
          </a:p>
          <a:p>
            <a:pPr algn="just"/>
            <a:endParaRPr lang="ru-RU" altLang="ru-RU" sz="2400" dirty="0" smtClean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123825"/>
            <a:ext cx="8528081" cy="857250"/>
          </a:xfrm>
        </p:spPr>
        <p:txBody>
          <a:bodyPr/>
          <a:lstStyle/>
          <a:p>
            <a:r>
              <a:rPr lang="en-US" altLang="ru-RU" sz="2200" b="1" dirty="0" smtClean="0"/>
              <a:t>                  National Anticorruption Bureau of Ukraine (2)</a:t>
            </a:r>
            <a:endParaRPr lang="ru-RU" altLang="ru-RU" sz="22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01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Объект 3"/>
          <p:cNvSpPr>
            <a:spLocks noGrp="1"/>
          </p:cNvSpPr>
          <p:nvPr>
            <p:ph sz="half" idx="2"/>
          </p:nvPr>
        </p:nvSpPr>
        <p:spPr>
          <a:xfrm>
            <a:off x="2428860" y="1142990"/>
            <a:ext cx="3500462" cy="3214710"/>
          </a:xfrm>
        </p:spPr>
        <p:txBody>
          <a:bodyPr/>
          <a:lstStyle/>
          <a:p>
            <a:pPr algn="just">
              <a:buNone/>
            </a:pPr>
            <a:r>
              <a:rPr lang="en-US" altLang="ru-RU" sz="2000" dirty="0" smtClean="0"/>
              <a:t>No criminal conviction of </a:t>
            </a:r>
            <a:r>
              <a:rPr lang="en-US" altLang="ru-RU" sz="2000" dirty="0" err="1" smtClean="0"/>
              <a:t>Yanukovych</a:t>
            </a:r>
            <a:r>
              <a:rPr lang="en-US" altLang="ru-RU" sz="2000" dirty="0" smtClean="0"/>
              <a:t> or his allies on corruption accusations (</a:t>
            </a:r>
            <a:r>
              <a:rPr lang="en-US" altLang="ru-RU" sz="2000" u="sng" dirty="0" smtClean="0"/>
              <a:t>responsibility of General Prosecutor’s Office</a:t>
            </a:r>
            <a:r>
              <a:rPr lang="en-US" altLang="ru-RU" sz="2000" dirty="0" smtClean="0"/>
              <a:t>)</a:t>
            </a:r>
          </a:p>
          <a:p>
            <a:pPr algn="just">
              <a:buNone/>
            </a:pPr>
            <a:r>
              <a:rPr lang="en-US" altLang="ru-RU" sz="2000" dirty="0" smtClean="0"/>
              <a:t>Very dubious confiscation of allegedly </a:t>
            </a:r>
            <a:r>
              <a:rPr lang="en-US" altLang="ru-RU" sz="2000" dirty="0" err="1" smtClean="0"/>
              <a:t>Yanukovyc</a:t>
            </a:r>
            <a:r>
              <a:rPr lang="en-US" altLang="ru-RU" sz="2000" dirty="0" err="1" smtClean="0"/>
              <a:t>h’s</a:t>
            </a:r>
            <a:r>
              <a:rPr lang="en-US" altLang="ru-RU" sz="2000" dirty="0" smtClean="0"/>
              <a:t> 1,5 </a:t>
            </a:r>
            <a:r>
              <a:rPr lang="en-US" altLang="ru-RU" sz="2000" dirty="0" err="1" smtClean="0"/>
              <a:t>bln</a:t>
            </a:r>
            <a:r>
              <a:rPr lang="en-US" altLang="ru-RU" sz="2000" dirty="0" smtClean="0"/>
              <a:t> USD</a:t>
            </a:r>
          </a:p>
          <a:p>
            <a:pPr algn="just">
              <a:buNone/>
            </a:pPr>
            <a:r>
              <a:rPr lang="en-US" altLang="ru-RU" sz="2000" b="1" dirty="0" smtClean="0"/>
              <a:t>‘Failure’ or ‘Selling out’ the investigation!</a:t>
            </a:r>
            <a:r>
              <a:rPr lang="ru-RU" altLang="ru-RU" sz="2000" b="1" dirty="0" smtClean="0"/>
              <a:t>?</a:t>
            </a:r>
            <a:endParaRPr lang="en-US" altLang="ru-RU" sz="2000" b="1" dirty="0" smtClean="0"/>
          </a:p>
          <a:p>
            <a:pPr algn="just">
              <a:buNone/>
            </a:pPr>
            <a:endParaRPr lang="en-US" altLang="ru-RU" sz="2100" dirty="0" smtClean="0"/>
          </a:p>
          <a:p>
            <a:pPr algn="just">
              <a:buNone/>
            </a:pPr>
            <a:endParaRPr lang="en-US" altLang="ru-RU" sz="2400" dirty="0" smtClean="0"/>
          </a:p>
          <a:p>
            <a:pPr algn="just"/>
            <a:endParaRPr lang="en-US" altLang="ru-RU" sz="2400" dirty="0" smtClean="0"/>
          </a:p>
          <a:p>
            <a:pPr algn="just"/>
            <a:endParaRPr lang="ru-RU" altLang="ru-RU" sz="2400" dirty="0" smtClean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123825"/>
            <a:ext cx="8528081" cy="857250"/>
          </a:xfrm>
        </p:spPr>
        <p:txBody>
          <a:bodyPr/>
          <a:lstStyle/>
          <a:p>
            <a:r>
              <a:rPr lang="en-US" altLang="ru-RU" sz="2200" b="1" dirty="0" smtClean="0"/>
              <a:t>  Investigating grand corruption of Viktor </a:t>
            </a:r>
            <a:r>
              <a:rPr lang="en-US" altLang="ru-RU" sz="2200" b="1" dirty="0" err="1" smtClean="0"/>
              <a:t>Yanukovych</a:t>
            </a:r>
            <a:endParaRPr lang="ru-RU" altLang="ru-RU" sz="22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25" y="1428742"/>
            <a:ext cx="3190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8"/>
            <a:ext cx="2284397" cy="212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Объект 3"/>
          <p:cNvSpPr>
            <a:spLocks noGrp="1"/>
          </p:cNvSpPr>
          <p:nvPr>
            <p:ph sz="half" idx="2"/>
          </p:nvPr>
        </p:nvSpPr>
        <p:spPr>
          <a:xfrm>
            <a:off x="214282" y="1142990"/>
            <a:ext cx="8929718" cy="3214710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en-US" altLang="ru-RU" sz="2000" b="1" dirty="0" smtClean="0"/>
              <a:t>Introduction of the comprehensive system of public officials’ asset declarations</a:t>
            </a:r>
            <a:r>
              <a:rPr lang="en-US" altLang="ru-RU" sz="2000" dirty="0" smtClean="0"/>
              <a:t> – </a:t>
            </a:r>
            <a:r>
              <a:rPr lang="en-US" altLang="ru-RU" sz="2000" dirty="0" smtClean="0"/>
              <a:t>since 2016 (</a:t>
            </a:r>
            <a:r>
              <a:rPr lang="en-US" altLang="ru-RU" sz="2000" dirty="0" smtClean="0">
                <a:hlinkClick r:id="rId2"/>
              </a:rPr>
              <a:t>https://public.nazk.gov.ua</a:t>
            </a:r>
            <a:r>
              <a:rPr lang="en-US" altLang="ru-RU" sz="2000" dirty="0" smtClean="0">
                <a:hlinkClick r:id="rId2"/>
              </a:rPr>
              <a:t>/</a:t>
            </a:r>
            <a:r>
              <a:rPr lang="en-US" altLang="ru-RU" sz="2000" dirty="0" smtClean="0"/>
              <a:t>) </a:t>
            </a:r>
          </a:p>
          <a:p>
            <a:pPr algn="just">
              <a:spcBef>
                <a:spcPts val="0"/>
              </a:spcBef>
              <a:buNone/>
            </a:pPr>
            <a:r>
              <a:rPr lang="en-US" altLang="ru-RU" sz="2000" dirty="0" smtClean="0"/>
              <a:t>Any public official and close relatives – from the lowest rank to the President of Ukraine</a:t>
            </a:r>
          </a:p>
          <a:p>
            <a:pPr algn="just">
              <a:spcBef>
                <a:spcPts val="0"/>
              </a:spcBef>
              <a:buNone/>
            </a:pPr>
            <a:r>
              <a:rPr lang="en-US" altLang="ru-RU" sz="2000" dirty="0" smtClean="0"/>
              <a:t>Wide scope: monetary income; property; companies owned etc. etc. </a:t>
            </a:r>
            <a:endParaRPr lang="en-US" alt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en-US" altLang="ru-RU" sz="2000" dirty="0" smtClean="0"/>
              <a:t>Clear responsibility for violations (National Agency for Corruption Prevention, NACP – administrative penalties, NABU – criminal investigations)</a:t>
            </a:r>
          </a:p>
          <a:p>
            <a:pPr algn="just">
              <a:spcBef>
                <a:spcPts val="0"/>
              </a:spcBef>
              <a:buNone/>
            </a:pPr>
            <a:r>
              <a:rPr lang="en-US" altLang="ru-RU" sz="2000" dirty="0" smtClean="0"/>
              <a:t>Illegal enrichment – criminal crime, to be investigated by NABU.  </a:t>
            </a:r>
            <a:endParaRPr lang="en-US" alt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en-US" altLang="ru-RU" sz="2100" dirty="0" smtClean="0"/>
              <a:t>NABU: 54 illegal enrichment cases investigated. </a:t>
            </a:r>
          </a:p>
          <a:p>
            <a:pPr algn="just">
              <a:spcBef>
                <a:spcPts val="0"/>
              </a:spcBef>
              <a:buNone/>
            </a:pPr>
            <a:r>
              <a:rPr lang="en-US" altLang="ru-RU" sz="2100" u="sng" dirty="0" smtClean="0"/>
              <a:t>NACP: failure to launch automatic control of declarations; fell under political control….</a:t>
            </a:r>
          </a:p>
          <a:p>
            <a:pPr algn="just">
              <a:buNone/>
            </a:pPr>
            <a:endParaRPr lang="en-US" altLang="ru-RU" sz="2400" dirty="0" smtClean="0"/>
          </a:p>
          <a:p>
            <a:pPr algn="just"/>
            <a:endParaRPr lang="en-US" altLang="ru-RU" sz="2400" dirty="0" smtClean="0"/>
          </a:p>
          <a:p>
            <a:pPr algn="just"/>
            <a:endParaRPr lang="ru-RU" altLang="ru-RU" sz="2400" dirty="0" smtClean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123825"/>
            <a:ext cx="8528081" cy="857250"/>
          </a:xfrm>
        </p:spPr>
        <p:txBody>
          <a:bodyPr/>
          <a:lstStyle/>
          <a:p>
            <a:r>
              <a:rPr lang="en-US" altLang="ru-RU" sz="2200" b="1" dirty="0" smtClean="0"/>
              <a:t> </a:t>
            </a:r>
            <a:r>
              <a:rPr lang="en-US" altLang="ru-RU" sz="2800" b="1" dirty="0" smtClean="0"/>
              <a:t>Strengthening integrity of public officials</a:t>
            </a:r>
            <a:endParaRPr lang="ru-RU" altLang="ru-RU" sz="2800" b="1" dirty="0" smtClean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Объект 3"/>
          <p:cNvSpPr>
            <a:spLocks noGrp="1"/>
          </p:cNvSpPr>
          <p:nvPr>
            <p:ph sz="half" idx="2"/>
          </p:nvPr>
        </p:nvSpPr>
        <p:spPr>
          <a:xfrm>
            <a:off x="214282" y="1142990"/>
            <a:ext cx="8929718" cy="321471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altLang="ru-RU" sz="2400" dirty="0" smtClean="0"/>
              <a:t>All parliamentary parties receive income from the state budget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ru-RU" sz="2400" dirty="0" smtClean="0"/>
              <a:t>All parties must regularly report about their income \ expenditure (reports available online)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ru-RU" sz="2400" dirty="0" smtClean="0"/>
              <a:t>(Almost) no donations from legal entities allowed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ru-RU" sz="2400" dirty="0" smtClean="0"/>
              <a:t>Administrative and even criminal liability for violations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ru-RU" sz="2400" dirty="0" smtClean="0"/>
              <a:t>Who’s in charge? National Agency for Corruption Prevention.. </a:t>
            </a:r>
            <a:r>
              <a:rPr lang="en-US" altLang="ru-RU" sz="2400" dirty="0" smtClean="0">
                <a:sym typeface="Wingdings" pitchFamily="2" charset="2"/>
              </a:rPr>
              <a:t> </a:t>
            </a:r>
            <a:endParaRPr lang="en-US" altLang="ru-RU" sz="2400" dirty="0" smtClean="0"/>
          </a:p>
          <a:p>
            <a:pPr algn="just">
              <a:buNone/>
            </a:pPr>
            <a:endParaRPr lang="en-US" altLang="ru-RU" sz="2400" dirty="0" smtClean="0"/>
          </a:p>
          <a:p>
            <a:pPr algn="just"/>
            <a:endParaRPr lang="en-US" altLang="ru-RU" sz="2400" dirty="0" smtClean="0"/>
          </a:p>
          <a:p>
            <a:pPr algn="just"/>
            <a:endParaRPr lang="ru-RU" altLang="ru-RU" sz="2400" dirty="0" smtClean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123825"/>
            <a:ext cx="8528081" cy="857250"/>
          </a:xfrm>
        </p:spPr>
        <p:txBody>
          <a:bodyPr/>
          <a:lstStyle/>
          <a:p>
            <a:r>
              <a:rPr lang="en-US" altLang="ru-RU" sz="2200" b="1" dirty="0" smtClean="0"/>
              <a:t> </a:t>
            </a:r>
            <a:r>
              <a:rPr lang="en-US" altLang="ru-RU" sz="2300" b="1" dirty="0" smtClean="0"/>
              <a:t>Control over income \ expenditure of political parties</a:t>
            </a:r>
            <a:endParaRPr lang="ru-RU" altLang="ru-RU" sz="2300" b="1" dirty="0" smtClean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Объект 3"/>
          <p:cNvSpPr>
            <a:spLocks noGrp="1"/>
          </p:cNvSpPr>
          <p:nvPr>
            <p:ph sz="half" idx="2"/>
          </p:nvPr>
        </p:nvSpPr>
        <p:spPr>
          <a:xfrm>
            <a:off x="214282" y="1142990"/>
            <a:ext cx="8929718" cy="3214710"/>
          </a:xfrm>
        </p:spPr>
        <p:txBody>
          <a:bodyPr/>
          <a:lstStyle/>
          <a:p>
            <a:pPr algn="just">
              <a:buNone/>
            </a:pPr>
            <a:r>
              <a:rPr lang="en-US" altLang="ru-RU" sz="2400" dirty="0" smtClean="0">
                <a:sym typeface="Wingdings" pitchFamily="2" charset="2"/>
              </a:rPr>
              <a:t>Half of </a:t>
            </a:r>
            <a:r>
              <a:rPr lang="en-US" altLang="ru-RU" sz="2400" dirty="0" err="1" smtClean="0">
                <a:sym typeface="Wingdings" pitchFamily="2" charset="2"/>
              </a:rPr>
              <a:t>Verkhovna</a:t>
            </a:r>
            <a:r>
              <a:rPr lang="en-US" altLang="ru-RU" sz="2400" dirty="0" smtClean="0">
                <a:sym typeface="Wingdings" pitchFamily="2" charset="2"/>
              </a:rPr>
              <a:t> </a:t>
            </a:r>
            <a:r>
              <a:rPr lang="en-US" altLang="ru-RU" sz="2400" dirty="0" err="1" smtClean="0">
                <a:sym typeface="Wingdings" pitchFamily="2" charset="2"/>
              </a:rPr>
              <a:t>Rada</a:t>
            </a:r>
            <a:r>
              <a:rPr lang="en-US" altLang="ru-RU" sz="2400" dirty="0" smtClean="0">
                <a:sym typeface="Wingdings" pitchFamily="2" charset="2"/>
              </a:rPr>
              <a:t> elected on nationwide party proportional list. Another half – on “majority system”…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ru-RU" sz="2400" dirty="0" smtClean="0">
                <a:sym typeface="Wingdings" pitchFamily="2" charset="2"/>
              </a:rPr>
              <a:t>Widespread ‘buying of votes’ by ‘majority candidates’…</a:t>
            </a:r>
          </a:p>
          <a:p>
            <a:pPr algn="just">
              <a:buNone/>
            </a:pPr>
            <a:r>
              <a:rPr lang="en-US" altLang="ru-RU" sz="2400" dirty="0" smtClean="0">
                <a:sym typeface="Wingdings" pitchFamily="2" charset="2"/>
              </a:rPr>
              <a:t>Attempts to introduce purely proportional system – stalled by ruling political coalition… </a:t>
            </a:r>
          </a:p>
          <a:p>
            <a:pPr algn="just">
              <a:buNone/>
            </a:pPr>
            <a:endParaRPr lang="en-US" altLang="ru-RU" sz="2400" dirty="0" smtClean="0"/>
          </a:p>
          <a:p>
            <a:pPr algn="just">
              <a:buNone/>
            </a:pPr>
            <a:endParaRPr lang="en-US" altLang="ru-RU" sz="2400" dirty="0" smtClean="0"/>
          </a:p>
          <a:p>
            <a:pPr algn="just"/>
            <a:endParaRPr lang="en-US" altLang="ru-RU" sz="2400" dirty="0" smtClean="0"/>
          </a:p>
          <a:p>
            <a:pPr algn="just"/>
            <a:endParaRPr lang="ru-RU" altLang="ru-RU" sz="2400" dirty="0" smtClean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123825"/>
            <a:ext cx="8528081" cy="857250"/>
          </a:xfrm>
        </p:spPr>
        <p:txBody>
          <a:bodyPr/>
          <a:lstStyle/>
          <a:p>
            <a:r>
              <a:rPr lang="en-US" altLang="ru-RU" sz="2200" b="1" dirty="0" smtClean="0"/>
              <a:t> </a:t>
            </a:r>
            <a:r>
              <a:rPr lang="en-US" altLang="ru-RU" sz="2300" b="1" dirty="0" smtClean="0"/>
              <a:t>Source of political corruption – electoral system…</a:t>
            </a:r>
            <a:endParaRPr lang="ru-RU" altLang="ru-RU" sz="2300" b="1" dirty="0" smtClean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Объект 3"/>
          <p:cNvSpPr>
            <a:spLocks noGrp="1"/>
          </p:cNvSpPr>
          <p:nvPr>
            <p:ph sz="half" idx="2"/>
          </p:nvPr>
        </p:nvSpPr>
        <p:spPr>
          <a:xfrm>
            <a:off x="0" y="1142990"/>
            <a:ext cx="9144000" cy="321471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altLang="ru-RU" sz="2000" i="1" dirty="0" smtClean="0"/>
              <a:t>“</a:t>
            </a:r>
            <a:r>
              <a:rPr lang="en-US" altLang="ru-RU" sz="2100" i="1" dirty="0" smtClean="0"/>
              <a:t>In Ukraine we’ve got the most transparent corruption in the world!”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ru-RU" sz="2400" dirty="0" smtClean="0"/>
              <a:t>Public procurement system </a:t>
            </a:r>
            <a:r>
              <a:rPr lang="en-US" altLang="ru-RU" sz="2400" b="1" dirty="0" err="1" smtClean="0"/>
              <a:t>proZorro</a:t>
            </a:r>
            <a:r>
              <a:rPr lang="en-US" altLang="ru-RU" sz="2400" dirty="0" smtClean="0"/>
              <a:t>: everybody sees everything! 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ru-RU" sz="2000" dirty="0" smtClean="0"/>
              <a:t>Online platform for civic oversigh</a:t>
            </a:r>
            <a:r>
              <a:rPr lang="en-US" altLang="ru-RU" sz="2000" dirty="0" smtClean="0"/>
              <a:t>t </a:t>
            </a:r>
            <a:r>
              <a:rPr lang="en-US" altLang="ru-RU" sz="2000" b="1" dirty="0" err="1" smtClean="0"/>
              <a:t>DoZorro</a:t>
            </a:r>
            <a:endParaRPr lang="en-US" altLang="ru-RU" sz="2000" b="1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ru-RU" sz="2400" b="1" dirty="0" err="1" smtClean="0"/>
              <a:t>proZorro.Sale</a:t>
            </a:r>
            <a:r>
              <a:rPr lang="en-US" altLang="ru-RU" sz="2400" dirty="0" smtClean="0"/>
              <a:t>: moving towards open and transparent disposal of the state \ municipal property (sale, lease…). </a:t>
            </a:r>
            <a:r>
              <a:rPr lang="en-US" altLang="ru-RU" sz="2400" b="1" u="sng" dirty="0" smtClean="0"/>
              <a:t>Privatization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ru-RU" sz="2000" dirty="0" smtClean="0"/>
              <a:t>Open online auctions to sell licenses for exploitation of natural resources (recent governmental decree) 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ru-RU" sz="2400" b="1" dirty="0" smtClean="0"/>
              <a:t>Obligatory disclosure of final beneficiaries</a:t>
            </a:r>
            <a:r>
              <a:rPr lang="en-US" altLang="ru-RU" sz="2400" dirty="0" smtClean="0"/>
              <a:t>. Key state databases \ registers available online free of charge…</a:t>
            </a:r>
            <a:endParaRPr lang="en-US" altLang="ru-RU" sz="2400" dirty="0" smtClean="0"/>
          </a:p>
          <a:p>
            <a:pPr algn="just"/>
            <a:endParaRPr lang="en-US" altLang="ru-RU" sz="2400" dirty="0" smtClean="0"/>
          </a:p>
          <a:p>
            <a:pPr algn="just"/>
            <a:endParaRPr lang="ru-RU" altLang="ru-RU" sz="2400" dirty="0" smtClean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123825"/>
            <a:ext cx="8528081" cy="857250"/>
          </a:xfrm>
        </p:spPr>
        <p:txBody>
          <a:bodyPr/>
          <a:lstStyle/>
          <a:p>
            <a:r>
              <a:rPr lang="en-US" altLang="ru-RU" sz="2800" b="1" dirty="0" smtClean="0"/>
              <a:t>Cutting down sources of corrupt flows…</a:t>
            </a:r>
            <a:endParaRPr lang="ru-RU" altLang="ru-RU" sz="2800" b="1" dirty="0" smtClean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840</Words>
  <Application>Microsoft Office PowerPoint</Application>
  <PresentationFormat>Экран (16:9)</PresentationFormat>
  <Paragraphs>92</Paragraphs>
  <Slides>12</Slides>
  <Notes>1</Notes>
  <HiddenSlides>8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Специальное оформление</vt:lpstr>
      <vt:lpstr>Слайд 1</vt:lpstr>
      <vt:lpstr>Слайд 2</vt:lpstr>
      <vt:lpstr>                  National Anticorruption Bureau of Ukraine (1)</vt:lpstr>
      <vt:lpstr>                  National Anticorruption Bureau of Ukraine (2)</vt:lpstr>
      <vt:lpstr>  Investigating grand corruption of Viktor Yanukovych</vt:lpstr>
      <vt:lpstr> Strengthening integrity of public officials</vt:lpstr>
      <vt:lpstr> Control over income \ expenditure of political parties</vt:lpstr>
      <vt:lpstr> Source of political corruption – electoral system…</vt:lpstr>
      <vt:lpstr>Cutting down sources of corrupt flows…</vt:lpstr>
      <vt:lpstr>Challenges \ problems </vt:lpstr>
      <vt:lpstr>Key anticorruption drivers \ catalysts 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Олена Зенченко</dc:creator>
  <cp:lastModifiedBy>Пользователь Windows</cp:lastModifiedBy>
  <cp:revision>99</cp:revision>
  <dcterms:created xsi:type="dcterms:W3CDTF">2017-10-02T07:30:26Z</dcterms:created>
  <dcterms:modified xsi:type="dcterms:W3CDTF">2018-12-04T08:57:05Z</dcterms:modified>
</cp:coreProperties>
</file>