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98" r:id="rId2"/>
    <p:sldId id="310" r:id="rId3"/>
    <p:sldId id="315" r:id="rId4"/>
    <p:sldId id="314" r:id="rId5"/>
    <p:sldId id="316" r:id="rId6"/>
    <p:sldId id="321" r:id="rId7"/>
    <p:sldId id="318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9" r:id="rId17"/>
    <p:sldId id="312" r:id="rId18"/>
    <p:sldId id="283" r:id="rId19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9821" autoAdjust="0"/>
  </p:normalViewPr>
  <p:slideViewPr>
    <p:cSldViewPr>
      <p:cViewPr>
        <p:scale>
          <a:sx n="90" d="100"/>
          <a:sy n="90" d="100"/>
        </p:scale>
        <p:origin x="-756" y="-4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5.2256484776027914E-2"/>
          <c:y val="1.9569037783680621E-2"/>
          <c:w val="0.75103712665161093"/>
          <c:h val="0.91613103594550105"/>
        </c:manualLayout>
      </c:layout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EU Funds</c:v>
                </c:pt>
              </c:strCache>
            </c:strRef>
          </c:tx>
          <c:marker>
            <c:symbol val="none"/>
          </c:marker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Munka1!$B$2:$B$8</c:f>
              <c:numCache>
                <c:formatCode>General</c:formatCode>
                <c:ptCount val="7"/>
                <c:pt idx="0">
                  <c:v>0.21880000000000024</c:v>
                </c:pt>
                <c:pt idx="1">
                  <c:v>0.25650000000000001</c:v>
                </c:pt>
                <c:pt idx="2">
                  <c:v>0.40080000000000032</c:v>
                </c:pt>
                <c:pt idx="3">
                  <c:v>0.45170000000000005</c:v>
                </c:pt>
                <c:pt idx="4">
                  <c:v>0.48290000000000038</c:v>
                </c:pt>
                <c:pt idx="5">
                  <c:v>0.53779999999999994</c:v>
                </c:pt>
                <c:pt idx="6">
                  <c:v>0.52470000000000061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Non-EU Funds</c:v>
                </c:pt>
              </c:strCache>
            </c:strRef>
          </c:tx>
          <c:marker>
            <c:symbol val="none"/>
          </c:marker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Munka1!$C$2:$C$8</c:f>
              <c:numCache>
                <c:formatCode>General</c:formatCode>
                <c:ptCount val="7"/>
                <c:pt idx="0">
                  <c:v>0.22930000000000056</c:v>
                </c:pt>
                <c:pt idx="1">
                  <c:v>0.21560000000000001</c:v>
                </c:pt>
                <c:pt idx="2">
                  <c:v>0.34390000000000215</c:v>
                </c:pt>
                <c:pt idx="3">
                  <c:v>0.35850000000000032</c:v>
                </c:pt>
                <c:pt idx="4">
                  <c:v>0.37620000000000031</c:v>
                </c:pt>
                <c:pt idx="5">
                  <c:v>0.42430000000000345</c:v>
                </c:pt>
                <c:pt idx="6">
                  <c:v>0.42580000000000345</c:v>
                </c:pt>
              </c:numCache>
            </c:numRef>
          </c:val>
        </c:ser>
        <c:marker val="1"/>
        <c:axId val="76285440"/>
        <c:axId val="76286976"/>
      </c:lineChart>
      <c:catAx>
        <c:axId val="76285440"/>
        <c:scaling>
          <c:orientation val="minMax"/>
        </c:scaling>
        <c:axPos val="b"/>
        <c:numFmt formatCode="General" sourceLinked="1"/>
        <c:tickLblPos val="nextTo"/>
        <c:crossAx val="76286976"/>
        <c:crosses val="autoZero"/>
        <c:auto val="1"/>
        <c:lblAlgn val="ctr"/>
        <c:lblOffset val="100"/>
      </c:catAx>
      <c:valAx>
        <c:axId val="76286976"/>
        <c:scaling>
          <c:orientation val="minMax"/>
          <c:max val="0.60000000000000064"/>
          <c:min val="0.2"/>
        </c:scaling>
        <c:axPos val="l"/>
        <c:majorGridlines/>
        <c:numFmt formatCode="General" sourceLinked="1"/>
        <c:tickLblPos val="nextTo"/>
        <c:crossAx val="762854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533213339743146"/>
          <c:y val="0.41874967549669245"/>
          <c:w val="0.20477799974457669"/>
          <c:h val="0.16250064900661521"/>
        </c:manualLayout>
      </c:layout>
      <c:txPr>
        <a:bodyPr/>
        <a:lstStyle/>
        <a:p>
          <a:pPr>
            <a:defRPr sz="1600" b="1"/>
          </a:pPr>
          <a:endParaRPr lang="hu-HU"/>
        </a:p>
      </c:txPr>
    </c:legend>
    <c:plotVisOnly val="1"/>
    <c:dispBlanksAs val="gap"/>
  </c:chart>
  <c:txPr>
    <a:bodyPr/>
    <a:lstStyle/>
    <a:p>
      <a:pPr>
        <a:defRPr b="1"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stack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Munka1!$B$2:$B$8</c:f>
              <c:numCache>
                <c:formatCode>General</c:formatCode>
                <c:ptCount val="7"/>
                <c:pt idx="0">
                  <c:v>18.100000000000001</c:v>
                </c:pt>
                <c:pt idx="1">
                  <c:v>19.2</c:v>
                </c:pt>
                <c:pt idx="2">
                  <c:v>56.2</c:v>
                </c:pt>
                <c:pt idx="3">
                  <c:v>53.4</c:v>
                </c:pt>
                <c:pt idx="4">
                  <c:v>56.5</c:v>
                </c:pt>
                <c:pt idx="5">
                  <c:v>62.7</c:v>
                </c:pt>
                <c:pt idx="6">
                  <c:v>63.2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Oszlop1</c:v>
                </c:pt>
              </c:strCache>
            </c:strRef>
          </c:tx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Oszlop2</c:v>
                </c:pt>
              </c:strCache>
            </c:strRef>
          </c:tx>
          <c:cat>
            <c:numRef>
              <c:f>Munka1!$A$2:$A$8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Munka1!$D$2:$D$8</c:f>
              <c:numCache>
                <c:formatCode>General</c:formatCode>
                <c:ptCount val="7"/>
              </c:numCache>
            </c:numRef>
          </c:val>
        </c:ser>
        <c:overlap val="100"/>
        <c:axId val="47149440"/>
        <c:axId val="47150976"/>
      </c:barChart>
      <c:catAx>
        <c:axId val="471494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47150976"/>
        <c:crosses val="autoZero"/>
        <c:auto val="1"/>
        <c:lblAlgn val="ctr"/>
        <c:lblOffset val="100"/>
      </c:catAx>
      <c:valAx>
        <c:axId val="47150976"/>
        <c:scaling>
          <c:orientation val="minMax"/>
        </c:scaling>
        <c:axPos val="l"/>
        <c:majorGridlines/>
        <c:numFmt formatCode="General" sourceLinked="1"/>
        <c:tickLblPos val="nextTo"/>
        <c:crossAx val="47149440"/>
        <c:crosses val="autoZero"/>
        <c:crossBetween val="between"/>
      </c:valAx>
    </c:plotArea>
    <c:plotVisOnly val="1"/>
    <c:dispBlanksAs val="gap"/>
  </c:chart>
  <c:txPr>
    <a:bodyPr/>
    <a:lstStyle/>
    <a:p>
      <a:pPr>
        <a:defRPr b="1"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8.0987452787913708E-2"/>
          <c:y val="4.9326566595481194E-2"/>
          <c:w val="0.84037473038642463"/>
          <c:h val="0.8851827677583104"/>
        </c:manualLayout>
      </c:layout>
      <c:lineChart>
        <c:grouping val="standard"/>
        <c:ser>
          <c:idx val="0"/>
          <c:order val="0"/>
          <c:tx>
            <c:strRef>
              <c:f>'Munka1'!$B$1</c:f>
              <c:strCache>
                <c:ptCount val="1"/>
                <c:pt idx="0">
                  <c:v>Sorozat 1</c:v>
                </c:pt>
              </c:strCache>
            </c:strRef>
          </c:tx>
          <c:marker>
            <c:symbol val="none"/>
          </c:marker>
          <c:cat>
            <c:numRef>
              <c:f>'Munka1'!$A$2:$A$8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'Munka1'!$B$2:$B$8</c:f>
              <c:numCache>
                <c:formatCode>General</c:formatCode>
                <c:ptCount val="7"/>
                <c:pt idx="0">
                  <c:v>0.14000000000000001</c:v>
                </c:pt>
                <c:pt idx="1">
                  <c:v>0.21000000000000021</c:v>
                </c:pt>
                <c:pt idx="2">
                  <c:v>0.89</c:v>
                </c:pt>
                <c:pt idx="3">
                  <c:v>2.3899999999999997</c:v>
                </c:pt>
                <c:pt idx="4">
                  <c:v>3.48</c:v>
                </c:pt>
                <c:pt idx="5">
                  <c:v>4.8</c:v>
                </c:pt>
                <c:pt idx="6">
                  <c:v>7.25</c:v>
                </c:pt>
              </c:numCache>
            </c:numRef>
          </c:val>
        </c:ser>
        <c:marker val="1"/>
        <c:axId val="85093376"/>
        <c:axId val="85156608"/>
      </c:lineChart>
      <c:catAx>
        <c:axId val="850933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hu-HU"/>
          </a:p>
        </c:txPr>
        <c:crossAx val="85156608"/>
        <c:crosses val="autoZero"/>
        <c:auto val="1"/>
        <c:lblAlgn val="ctr"/>
        <c:lblOffset val="100"/>
      </c:catAx>
      <c:valAx>
        <c:axId val="85156608"/>
        <c:scaling>
          <c:orientation val="minMax"/>
          <c:max val="8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hu-HU"/>
          </a:p>
        </c:txPr>
        <c:crossAx val="85093376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view3D>
      <c:rAngAx val="1"/>
    </c:view3D>
    <c:plotArea>
      <c:layout>
        <c:manualLayout>
          <c:layoutTarget val="inner"/>
          <c:xMode val="edge"/>
          <c:yMode val="edge"/>
          <c:x val="0.10635744145588052"/>
          <c:y val="4.4057617797775513E-2"/>
          <c:w val="0.69007180318755901"/>
          <c:h val="0.79674108630788276"/>
        </c:manualLayout>
      </c:layout>
      <c:bar3DChart>
        <c:barDir val="col"/>
        <c:grouping val="clustered"/>
        <c:ser>
          <c:idx val="1"/>
          <c:order val="0"/>
          <c:tx>
            <c:strRef>
              <c:f>Munka1!$B$1</c:f>
              <c:strCache>
                <c:ptCount val="1"/>
                <c:pt idx="0">
                  <c:v>Ocassional private action of dishonest public servants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59</c:v>
                </c:pt>
                <c:pt idx="1">
                  <c:v>21</c:v>
                </c:pt>
                <c:pt idx="2">
                  <c:v>14</c:v>
                </c:pt>
                <c:pt idx="3">
                  <c:v>22</c:v>
                </c:pt>
              </c:numCache>
            </c:numRef>
          </c:val>
        </c:ser>
        <c:ser>
          <c:idx val="2"/>
          <c:order val="1"/>
          <c:tx>
            <c:strRef>
              <c:f>Munka1!$C$1</c:f>
              <c:strCache>
                <c:ptCount val="1"/>
                <c:pt idx="0">
                  <c:v>Centrally, systematically organized action from above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33</c:v>
                </c:pt>
                <c:pt idx="1">
                  <c:v>74</c:v>
                </c:pt>
                <c:pt idx="2">
                  <c:v>85</c:v>
                </c:pt>
                <c:pt idx="3">
                  <c:v>67</c:v>
                </c:pt>
              </c:numCache>
            </c:numRef>
          </c:val>
        </c:ser>
        <c:shape val="cylinder"/>
        <c:axId val="87740416"/>
        <c:axId val="87741952"/>
        <c:axId val="0"/>
      </c:bar3DChart>
      <c:catAx>
        <c:axId val="87740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hu-HU"/>
          </a:p>
        </c:txPr>
        <c:crossAx val="87741952"/>
        <c:crosses val="autoZero"/>
        <c:auto val="1"/>
        <c:lblAlgn val="ctr"/>
        <c:lblOffset val="100"/>
      </c:catAx>
      <c:valAx>
        <c:axId val="877419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hu-HU"/>
          </a:p>
        </c:txPr>
        <c:crossAx val="87740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49452476294444"/>
          <c:y val="0.21984607772300221"/>
          <c:w val="0.23550547523705095"/>
          <c:h val="0.52303639630290011"/>
        </c:manualLayout>
      </c:layout>
      <c:txPr>
        <a:bodyPr/>
        <a:lstStyle/>
        <a:p>
          <a:pPr>
            <a:defRPr sz="1600" b="1"/>
          </a:pPr>
          <a:endParaRPr lang="hu-H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view3D>
      <c:rAngAx val="1"/>
    </c:view3D>
    <c:plotArea>
      <c:layout>
        <c:manualLayout>
          <c:layoutTarget val="inner"/>
          <c:xMode val="edge"/>
          <c:yMode val="edge"/>
          <c:x val="3.9644684195153851E-2"/>
          <c:y val="2.3095800397833519E-2"/>
          <c:w val="0.74206786249444034"/>
          <c:h val="0.71073678888286429"/>
        </c:manualLayout>
      </c:layout>
      <c:bar3DChart>
        <c:barDir val="col"/>
        <c:grouping val="clustered"/>
        <c:ser>
          <c:idx val="1"/>
          <c:order val="0"/>
          <c:tx>
            <c:strRef>
              <c:f>Munka1!$B$1</c:f>
              <c:strCache>
                <c:ptCount val="1"/>
                <c:pt idx="0">
                  <c:v>Very likely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Fidesz, rightwing governing party</c:v>
                </c:pt>
                <c:pt idx="1">
                  <c:v>Leftwing, green, liberal opposition parties</c:v>
                </c:pt>
                <c:pt idx="2">
                  <c:v>Jobbik, extreme rightwing opposition party</c:v>
                </c:pt>
                <c:pt idx="3">
                  <c:v>Uncertain 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13</c:v>
                </c:pt>
                <c:pt idx="1">
                  <c:v>65</c:v>
                </c:pt>
                <c:pt idx="2">
                  <c:v>82</c:v>
                </c:pt>
                <c:pt idx="3">
                  <c:v>45</c:v>
                </c:pt>
              </c:numCache>
            </c:numRef>
          </c:val>
        </c:ser>
        <c:ser>
          <c:idx val="2"/>
          <c:order val="1"/>
          <c:tx>
            <c:strRef>
              <c:f>Munka1!$C$1</c:f>
              <c:strCache>
                <c:ptCount val="1"/>
                <c:pt idx="0">
                  <c:v>Likely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Fidesz, rightwing governing party</c:v>
                </c:pt>
                <c:pt idx="1">
                  <c:v>Leftwing, green, liberal opposition parties</c:v>
                </c:pt>
                <c:pt idx="2">
                  <c:v>Jobbik, extreme rightwing opposition party</c:v>
                </c:pt>
                <c:pt idx="3">
                  <c:v>Uncertain 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51</c:v>
                </c:pt>
                <c:pt idx="1">
                  <c:v>29</c:v>
                </c:pt>
                <c:pt idx="2">
                  <c:v>28</c:v>
                </c:pt>
                <c:pt idx="3">
                  <c:v>38</c:v>
                </c:pt>
              </c:numCache>
            </c:numRef>
          </c:val>
        </c:ser>
        <c:ser>
          <c:idx val="3"/>
          <c:order val="2"/>
          <c:tx>
            <c:strRef>
              <c:f>Munka1!$D$1</c:f>
              <c:strCache>
                <c:ptCount val="1"/>
                <c:pt idx="0">
                  <c:v>Out of question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Fidesz, rightwing governing party</c:v>
                </c:pt>
                <c:pt idx="1">
                  <c:v>Leftwing, green, liberal opposition parties</c:v>
                </c:pt>
                <c:pt idx="2">
                  <c:v>Jobbik, extreme rightwing opposition party</c:v>
                </c:pt>
                <c:pt idx="3">
                  <c:v>Uncertain </c:v>
                </c:pt>
              </c:strCache>
            </c:strRef>
          </c:cat>
          <c:val>
            <c:numRef>
              <c:f>Munka1!$D$2:$D$5</c:f>
              <c:numCache>
                <c:formatCode>General</c:formatCode>
                <c:ptCount val="4"/>
                <c:pt idx="0">
                  <c:v>29</c:v>
                </c:pt>
                <c:pt idx="1">
                  <c:v>5</c:v>
                </c:pt>
                <c:pt idx="2">
                  <c:v>0</c:v>
                </c:pt>
                <c:pt idx="3">
                  <c:v>7</c:v>
                </c:pt>
              </c:numCache>
            </c:numRef>
          </c:val>
        </c:ser>
        <c:shape val="cylinder"/>
        <c:axId val="87816064"/>
        <c:axId val="87817600"/>
        <c:axId val="0"/>
      </c:bar3DChart>
      <c:catAx>
        <c:axId val="878160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hu-HU"/>
          </a:p>
        </c:txPr>
        <c:crossAx val="87817600"/>
        <c:crosses val="autoZero"/>
        <c:auto val="1"/>
        <c:lblAlgn val="ctr"/>
        <c:lblOffset val="100"/>
      </c:catAx>
      <c:valAx>
        <c:axId val="87817600"/>
        <c:scaling>
          <c:orientation val="minMax"/>
        </c:scaling>
        <c:axPos val="l"/>
        <c:majorGridlines/>
        <c:numFmt formatCode="General" sourceLinked="1"/>
        <c:tickLblPos val="nextTo"/>
        <c:crossAx val="87816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06028197652743"/>
          <c:y val="0.1926340803969154"/>
          <c:w val="0.19063309414422391"/>
          <c:h val="0.56946152843778142"/>
        </c:manualLayout>
      </c:layout>
      <c:txPr>
        <a:bodyPr/>
        <a:lstStyle/>
        <a:p>
          <a:pPr>
            <a:defRPr sz="1600" b="1"/>
          </a:pPr>
          <a:endParaRPr lang="hu-HU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7.2251597419305563E-2"/>
          <c:y val="2.9234288140667596E-2"/>
          <c:w val="0.64426241833888642"/>
          <c:h val="0.84052714686517505"/>
        </c:manualLayout>
      </c:layout>
      <c:barChart>
        <c:barDir val="col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Fascistoid regime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Dictatorship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Munka1!$C$2:$C$5</c:f>
              <c:numCache>
                <c:formatCode>General</c:formatCode>
                <c:ptCount val="4"/>
                <c:pt idx="0">
                  <c:v>3</c:v>
                </c:pt>
                <c:pt idx="1">
                  <c:v>31</c:v>
                </c:pt>
                <c:pt idx="2">
                  <c:v>29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Mafia State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Munka1!$D$2:$D$5</c:f>
              <c:numCache>
                <c:formatCode>General</c:formatCode>
                <c:ptCount val="4"/>
                <c:pt idx="0">
                  <c:v>7</c:v>
                </c:pt>
                <c:pt idx="1">
                  <c:v>28</c:v>
                </c:pt>
                <c:pt idx="2">
                  <c:v>30</c:v>
                </c:pt>
                <c:pt idx="3">
                  <c:v>30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Autocratic regime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Munka1!$E$2:$E$5</c:f>
              <c:numCache>
                <c:formatCode>General</c:formatCode>
                <c:ptCount val="4"/>
                <c:pt idx="0">
                  <c:v>3</c:v>
                </c:pt>
                <c:pt idx="1">
                  <c:v>20</c:v>
                </c:pt>
                <c:pt idx="2">
                  <c:v>18</c:v>
                </c:pt>
                <c:pt idx="3">
                  <c:v>11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Illiberal democracy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Munka1!$F$2:$F$5</c:f>
              <c:numCache>
                <c:formatCode>General</c:formatCode>
                <c:ptCount val="4"/>
                <c:pt idx="0">
                  <c:v>7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  <c:ser>
          <c:idx val="5"/>
          <c:order val="5"/>
          <c:tx>
            <c:strRef>
              <c:f>Munka1!$G$1</c:f>
              <c:strCache>
                <c:ptCount val="1"/>
                <c:pt idx="0">
                  <c:v>Western democracy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Munka1!$G$2:$G$5</c:f>
              <c:numCache>
                <c:formatCode>General</c:formatCode>
                <c:ptCount val="4"/>
                <c:pt idx="0">
                  <c:v>49</c:v>
                </c:pt>
                <c:pt idx="1">
                  <c:v>5</c:v>
                </c:pt>
                <c:pt idx="2">
                  <c:v>6</c:v>
                </c:pt>
                <c:pt idx="3">
                  <c:v>12</c:v>
                </c:pt>
              </c:numCache>
            </c:numRef>
          </c:val>
        </c:ser>
        <c:ser>
          <c:idx val="6"/>
          <c:order val="6"/>
          <c:tx>
            <c:strRef>
              <c:f>Munka1!$H$1</c:f>
              <c:strCache>
                <c:ptCount val="1"/>
                <c:pt idx="0">
                  <c:v>System of National Cooperation  (Self-definition of the gov.)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Munka1!$H$2:$H$5</c:f>
              <c:numCache>
                <c:formatCode>General</c:formatCode>
                <c:ptCount val="4"/>
                <c:pt idx="0">
                  <c:v>21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er>
          <c:idx val="7"/>
          <c:order val="7"/>
          <c:tx>
            <c:strRef>
              <c:f>Munka1!$I$1</c:f>
              <c:strCache>
                <c:ptCount val="1"/>
                <c:pt idx="0">
                  <c:v>Does not know</c:v>
                </c:pt>
              </c:strCache>
            </c:strRef>
          </c:tx>
          <c:dLbls>
            <c:showVal val="1"/>
          </c:dLbls>
          <c:cat>
            <c:strRef>
              <c:f>Munka1!$A$2:$A$5</c:f>
              <c:strCache>
                <c:ptCount val="4"/>
                <c:pt idx="0">
                  <c:v>Fidesz (rightwing government party)</c:v>
                </c:pt>
                <c:pt idx="1">
                  <c:v>Leftwing, green, liberal opposition parties</c:v>
                </c:pt>
                <c:pt idx="2">
                  <c:v>Jobbik (extreme rightwing opposition party)</c:v>
                </c:pt>
                <c:pt idx="3">
                  <c:v>Undecided</c:v>
                </c:pt>
              </c:strCache>
            </c:strRef>
          </c:cat>
          <c:val>
            <c:numRef>
              <c:f>Munka1!$I$2:$I$5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4</c:v>
                </c:pt>
                <c:pt idx="3">
                  <c:v>17</c:v>
                </c:pt>
              </c:numCache>
            </c:numRef>
          </c:val>
        </c:ser>
        <c:overlap val="100"/>
        <c:axId val="87911040"/>
        <c:axId val="87941504"/>
      </c:barChart>
      <c:catAx>
        <c:axId val="87911040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hu-HU"/>
          </a:p>
        </c:txPr>
        <c:crossAx val="87941504"/>
        <c:crosses val="autoZero"/>
        <c:auto val="1"/>
        <c:lblAlgn val="ctr"/>
        <c:lblOffset val="100"/>
      </c:catAx>
      <c:valAx>
        <c:axId val="87941504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hu-HU"/>
          </a:p>
        </c:txPr>
        <c:crossAx val="8791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803705718521702"/>
          <c:y val="0"/>
          <c:w val="0.31196294281478693"/>
          <c:h val="0.9993365165064575"/>
        </c:manualLayout>
      </c:layout>
      <c:txPr>
        <a:bodyPr/>
        <a:lstStyle/>
        <a:p>
          <a:pPr>
            <a:defRPr sz="1400" b="1"/>
          </a:pPr>
          <a:endParaRPr lang="hu-HU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821AC-7DB1-45F7-A237-5DA824DE6796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9C8E1-7FD2-4FF5-87B7-6BA787EFBD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2983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</a:t>
            </a:r>
            <a:r>
              <a:rPr lang="hu-HU" dirty="0" smtClean="0"/>
              <a:t>’s add: 1) </a:t>
            </a:r>
            <a:r>
              <a:rPr lang="hu-HU" dirty="0" err="1" smtClean="0"/>
              <a:t>who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initiates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exchange</a:t>
            </a:r>
            <a:r>
              <a:rPr lang="hu-HU" baseline="0" dirty="0" smtClean="0"/>
              <a:t>? / </a:t>
            </a:r>
            <a:r>
              <a:rPr lang="hu-HU" baseline="0" dirty="0" err="1" smtClean="0"/>
              <a:t>centralized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whom</a:t>
            </a:r>
            <a:r>
              <a:rPr lang="hu-HU" baseline="0" dirty="0" smtClean="0"/>
              <a:t>? / </a:t>
            </a:r>
            <a:r>
              <a:rPr lang="hu-HU" baseline="0" dirty="0" err="1" smtClean="0"/>
              <a:t>who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participants</a:t>
            </a:r>
            <a:r>
              <a:rPr lang="hu-HU" baseline="0" dirty="0" smtClean="0"/>
              <a:t>?; 2) is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illegal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legal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institutional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framework</a:t>
            </a:r>
            <a:r>
              <a:rPr lang="en-US" baseline="0" dirty="0" smtClean="0"/>
              <a:t>;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law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enforcement</a:t>
            </a:r>
            <a:r>
              <a:rPr lang="hu-HU" baseline="0" dirty="0" smtClean="0"/>
              <a:t> an </a:t>
            </a:r>
            <a:r>
              <a:rPr lang="hu-HU" baseline="0" dirty="0" err="1" smtClean="0"/>
              <a:t>enemy</a:t>
            </a:r>
            <a:r>
              <a:rPr lang="hu-HU" baseline="0" dirty="0" smtClean="0"/>
              <a:t>?)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0A469-B3DD-4230-9436-EE48B5266C9B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73255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Nem kéne kivenni a </a:t>
            </a:r>
            <a:r>
              <a:rPr lang="hu-HU" dirty="0" err="1" smtClean="0"/>
              <a:t>surplus</a:t>
            </a:r>
            <a:r>
              <a:rPr lang="hu-HU" dirty="0" smtClean="0"/>
              <a:t>/</a:t>
            </a:r>
            <a:r>
              <a:rPr lang="hu-HU" dirty="0" err="1" smtClean="0"/>
              <a:t>shortage</a:t>
            </a:r>
            <a:r>
              <a:rPr lang="hu-HU" baseline="0" dirty="0" smtClean="0"/>
              <a:t> és </a:t>
            </a:r>
            <a:r>
              <a:rPr lang="hu-HU" baseline="0" dirty="0" err="1" smtClean="0"/>
              <a:t>sellers</a:t>
            </a:r>
            <a:r>
              <a:rPr lang="hu-HU" baseline="0" dirty="0" smtClean="0"/>
              <a:t>/</a:t>
            </a:r>
            <a:r>
              <a:rPr lang="hu-HU" baseline="0" dirty="0" err="1" smtClean="0"/>
              <a:t>buyers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corruption</a:t>
            </a:r>
            <a:r>
              <a:rPr lang="en-US" baseline="0" dirty="0" smtClean="0"/>
              <a:t>t</a:t>
            </a:r>
            <a:r>
              <a:rPr lang="hu-HU" baseline="0" dirty="0" smtClean="0"/>
              <a:t>?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Weber</a:t>
            </a:r>
            <a:r>
              <a:rPr lang="hu-HU" dirty="0" smtClean="0"/>
              <a:t> </a:t>
            </a:r>
            <a:r>
              <a:rPr lang="hu-HU" dirty="0" err="1" smtClean="0"/>
              <a:t>def</a:t>
            </a:r>
            <a:r>
              <a:rPr lang="hu-HU" baseline="0" dirty="0" smtClean="0"/>
              <a:t> + </a:t>
            </a:r>
            <a:r>
              <a:rPr lang="hu-HU" baseline="0" dirty="0" err="1" smtClean="0"/>
              <a:t>Guliyev</a:t>
            </a:r>
            <a:r>
              <a:rPr lang="hu-HU" baseline="0" dirty="0" smtClean="0"/>
              <a:t> 88fn (</a:t>
            </a:r>
            <a:r>
              <a:rPr lang="hu-HU" baseline="0" dirty="0" err="1" smtClean="0"/>
              <a:t>Fishmann</a:t>
            </a:r>
            <a:r>
              <a:rPr lang="hu-HU" baseline="0" dirty="0" smtClean="0"/>
              <a:t>)</a:t>
            </a:r>
            <a:endParaRPr lang="en-US" baseline="0" dirty="0" smtClean="0"/>
          </a:p>
          <a:p>
            <a:r>
              <a:rPr lang="en-US" baseline="0" dirty="0" err="1" smtClean="0"/>
              <a:t>Clientalism</a:t>
            </a:r>
            <a:r>
              <a:rPr lang="en-US" baseline="0" dirty="0" smtClean="0"/>
              <a:t> – patronalism – adopted political family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hu-H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9C8E1-7FD2-4FF5-87B7-6BA787EFBDD0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597826"/>
            <a:ext cx="7772400" cy="11025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0479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02551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BF75B-EE49-407E-9FC7-D3730DCAF480}" type="datetimeFigureOut">
              <a:rPr lang="hu-HU" smtClean="0"/>
              <a:pPr/>
              <a:t>2018.12.01.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9EC63-D3C6-43E2-808A-6628FA96465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339502"/>
            <a:ext cx="9144000" cy="4536504"/>
          </a:xfrm>
        </p:spPr>
        <p:txBody>
          <a:bodyPr>
            <a:normAutofit/>
          </a:bodyPr>
          <a:lstStyle/>
          <a:p>
            <a:r>
              <a:rPr lang="hu-HU" sz="5000" b="1" dirty="0" smtClean="0"/>
              <a:t>Corruption versus Criminal State</a:t>
            </a:r>
            <a:r>
              <a:rPr lang="en-US" sz="5000" b="1" dirty="0" smtClean="0"/>
              <a:t>:</a:t>
            </a: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hu-HU" b="1" dirty="0" smtClean="0"/>
              <a:t>The Hungarian Mafia State</a:t>
            </a: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hu-HU" sz="5400" b="1" dirty="0" smtClean="0"/>
              <a:t/>
            </a:r>
            <a:br>
              <a:rPr lang="hu-HU" sz="5400" b="1" dirty="0" smtClean="0"/>
            </a:br>
            <a:r>
              <a:rPr lang="hu-HU" sz="2800" b="1" dirty="0" smtClean="0"/>
              <a:t>Bálint M</a:t>
            </a:r>
            <a:r>
              <a:rPr lang="en-US" sz="2800" b="1" dirty="0" smtClean="0"/>
              <a:t>AGYAR</a:t>
            </a:r>
            <a:r>
              <a:rPr lang="hu-HU" sz="2800" b="1" dirty="0" smtClean="0"/>
              <a:t/>
            </a:r>
            <a:br>
              <a:rPr lang="hu-HU" sz="2800" b="1" dirty="0" smtClean="0"/>
            </a:br>
            <a:r>
              <a:rPr lang="hu-HU" sz="2800" b="1" dirty="0" smtClean="0"/>
              <a:t>2018.12.04</a:t>
            </a:r>
            <a:r>
              <a:rPr lang="hu-HU" sz="2800" b="1" dirty="0" smtClean="0"/>
              <a:t>. </a:t>
            </a:r>
            <a:r>
              <a:rPr lang="hu-HU" sz="2800" b="1" dirty="0" err="1" smtClean="0"/>
              <a:t>Chisinau</a:t>
            </a:r>
            <a:endParaRPr lang="hu-HU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/>
        </p:nvGraphicFramePr>
        <p:xfrm>
          <a:off x="755576" y="1275606"/>
          <a:ext cx="7704856" cy="3726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Szövegdoboz 15"/>
          <p:cNvSpPr txBox="1"/>
          <p:nvPr/>
        </p:nvSpPr>
        <p:spPr>
          <a:xfrm>
            <a:off x="323528" y="123478"/>
            <a:ext cx="86409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Share of public procurements without public notice </a:t>
            </a:r>
          </a:p>
          <a:p>
            <a:pPr algn="ctr"/>
            <a:r>
              <a:rPr lang="en-US" sz="2800" b="1" dirty="0" smtClean="0"/>
              <a:t>in Hungary between 2009 and 2015 (%)</a:t>
            </a:r>
          </a:p>
          <a:p>
            <a:pPr algn="ctr"/>
            <a:r>
              <a:rPr lang="en-US" dirty="0" smtClean="0"/>
              <a:t>(N =121.849; source: CRCB 2016)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1043608" y="771551"/>
          <a:ext cx="691276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églalap 14"/>
          <p:cNvSpPr/>
          <p:nvPr/>
        </p:nvSpPr>
        <p:spPr>
          <a:xfrm>
            <a:off x="683568" y="4659982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/>
              <a:t>(The mean squared error (MSE) of contract prices of Hungarian Public Procurements from the theoretical (</a:t>
            </a:r>
            <a:r>
              <a:rPr lang="en-US" sz="1400" i="1" dirty="0" err="1" smtClean="0"/>
              <a:t>Benford’s</a:t>
            </a:r>
            <a:r>
              <a:rPr lang="en-US" sz="1400" i="1" dirty="0" smtClean="0"/>
              <a:t>) distribution by year, first digits, 2009-2015, N = 123,224)</a:t>
            </a:r>
            <a:endParaRPr lang="en-US" sz="1400" dirty="0"/>
          </a:p>
        </p:txBody>
      </p:sp>
      <p:sp>
        <p:nvSpPr>
          <p:cNvPr id="17" name="Téglalap 16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The change of overpricing in Hungarian public procurements between 2009 and 2015</a:t>
            </a:r>
            <a:r>
              <a:rPr lang="en-US" sz="2000" b="1" dirty="0" smtClean="0"/>
              <a:t> </a:t>
            </a:r>
            <a:r>
              <a:rPr lang="en-US" dirty="0" smtClean="0"/>
              <a:t>(N = 123,224; source: CRCB 2016)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/>
          <p:nvPr/>
        </p:nvSpPr>
        <p:spPr>
          <a:xfrm>
            <a:off x="0" y="483520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sz="2800" b="1" dirty="0" smtClean="0"/>
          </a:p>
          <a:p>
            <a:pPr algn="ctr"/>
            <a:r>
              <a:rPr lang="en-US" sz="4800" b="1" dirty="0" smtClean="0"/>
              <a:t>Public Perception of Criminal State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The Case of Hungary</a:t>
            </a:r>
          </a:p>
          <a:p>
            <a:pPr algn="ctr"/>
            <a:endParaRPr lang="en-US" sz="3600" b="1" dirty="0" smtClean="0"/>
          </a:p>
          <a:p>
            <a:pPr algn="ctr"/>
            <a:endParaRPr lang="en-US" sz="3600" b="1" dirty="0" smtClean="0"/>
          </a:p>
          <a:p>
            <a:pPr algn="ctr"/>
            <a:r>
              <a:rPr lang="en-US" sz="2400" b="1" dirty="0" err="1" smtClean="0"/>
              <a:t>Medián</a:t>
            </a:r>
            <a:r>
              <a:rPr lang="en-US" sz="2400" b="1" dirty="0" smtClean="0"/>
              <a:t> Public Opinion Research Institute</a:t>
            </a:r>
          </a:p>
          <a:p>
            <a:pPr algn="ctr"/>
            <a:r>
              <a:rPr lang="en-US" sz="2400" b="1" dirty="0"/>
              <a:t>(</a:t>
            </a:r>
            <a:r>
              <a:rPr lang="en-US" sz="2400" b="1" dirty="0" err="1" smtClean="0"/>
              <a:t>Endre</a:t>
            </a:r>
            <a:r>
              <a:rPr lang="en-US" sz="2400" b="1" dirty="0" smtClean="0"/>
              <a:t> HANN, December 2017)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67544" y="1131591"/>
          <a:ext cx="8280920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395536" y="123478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Petty corruption or grand corruption </a:t>
            </a:r>
          </a:p>
          <a:p>
            <a:pPr algn="ctr"/>
            <a:r>
              <a:rPr lang="en-US" sz="2000" b="1" dirty="0" smtClean="0"/>
              <a:t>The distribution of respondents according to their party-sympathy (%)</a:t>
            </a:r>
          </a:p>
          <a:p>
            <a:pPr algn="ctr"/>
            <a:r>
              <a:rPr lang="en-US" dirty="0" smtClean="0"/>
              <a:t>(Source: </a:t>
            </a:r>
            <a:r>
              <a:rPr lang="en-US" dirty="0" err="1" smtClean="0"/>
              <a:t>Medián</a:t>
            </a:r>
            <a:r>
              <a:rPr lang="en-US" dirty="0" smtClean="0"/>
              <a:t> Public Opinion and Market Research Institute, December 2017)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0" y="-20537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How likely is that the prime minister gets richer </a:t>
            </a:r>
          </a:p>
          <a:p>
            <a:pPr algn="ctr"/>
            <a:r>
              <a:rPr lang="en-US" sz="2800" b="1" dirty="0" smtClean="0"/>
              <a:t>via front men and stooges?</a:t>
            </a:r>
          </a:p>
          <a:p>
            <a:pPr algn="ctr"/>
            <a:r>
              <a:rPr lang="en-US" sz="1600" b="1" dirty="0" smtClean="0"/>
              <a:t>The distribution of respondents according to their party-sympathy (%)</a:t>
            </a:r>
          </a:p>
          <a:p>
            <a:pPr algn="ctr"/>
            <a:r>
              <a:rPr lang="en-US" sz="1600" dirty="0" smtClean="0"/>
              <a:t>(Source: </a:t>
            </a:r>
            <a:r>
              <a:rPr lang="en-US" sz="1600" dirty="0" err="1" smtClean="0"/>
              <a:t>Medián</a:t>
            </a:r>
            <a:r>
              <a:rPr lang="en-US" sz="1600" dirty="0" smtClean="0"/>
              <a:t> Public Opinion and Market Research Institute, December 2017)</a:t>
            </a:r>
            <a:endParaRPr lang="en-US" sz="16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1520" y="458797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(The question: In your opinion, is it likely that </a:t>
            </a:r>
            <a:r>
              <a:rPr lang="en-US" sz="1200" dirty="0" err="1" smtClean="0"/>
              <a:t>István</a:t>
            </a:r>
            <a:r>
              <a:rPr lang="en-US" sz="1200" dirty="0" smtClean="0"/>
              <a:t> </a:t>
            </a:r>
            <a:r>
              <a:rPr lang="en-US" sz="1200" dirty="0" err="1" smtClean="0"/>
              <a:t>Garancsi</a:t>
            </a:r>
            <a:r>
              <a:rPr lang="en-US" sz="1200" dirty="0" smtClean="0"/>
              <a:t>, </a:t>
            </a:r>
            <a:r>
              <a:rPr lang="en-US" sz="1200" dirty="0" err="1" smtClean="0"/>
              <a:t>Lőrinc</a:t>
            </a:r>
            <a:r>
              <a:rPr lang="en-US" sz="1200" dirty="0" smtClean="0"/>
              <a:t> </a:t>
            </a:r>
            <a:r>
              <a:rPr lang="en-US" sz="1200" dirty="0" err="1" smtClean="0"/>
              <a:t>Mészáros</a:t>
            </a:r>
            <a:r>
              <a:rPr lang="en-US" sz="1200" dirty="0" smtClean="0"/>
              <a:t> or Andy </a:t>
            </a:r>
            <a:r>
              <a:rPr lang="en-US" sz="1200" dirty="0" err="1" smtClean="0"/>
              <a:t>Vajna</a:t>
            </a:r>
            <a:r>
              <a:rPr lang="en-US" sz="1200" dirty="0" smtClean="0"/>
              <a:t> are  the front men or stooges of Viktor </a:t>
            </a:r>
            <a:r>
              <a:rPr lang="en-US" sz="1200" dirty="0" err="1" smtClean="0"/>
              <a:t>Orbán</a:t>
            </a:r>
            <a:r>
              <a:rPr lang="en-US" sz="1200" dirty="0" smtClean="0"/>
              <a:t>, and the significant part of their huge business profit is channeled to the Prime Minister?)</a:t>
            </a:r>
            <a:endParaRPr lang="en-US" sz="1200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467544" y="1419622"/>
          <a:ext cx="799288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146820954"/>
              </p:ext>
            </p:extLst>
          </p:nvPr>
        </p:nvGraphicFramePr>
        <p:xfrm>
          <a:off x="107504" y="987574"/>
          <a:ext cx="8892480" cy="4155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539552" y="1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Definition of the present Hungarian political regime</a:t>
            </a:r>
          </a:p>
          <a:p>
            <a:pPr algn="ctr"/>
            <a:r>
              <a:rPr lang="en-US" sz="1600" b="1" dirty="0" smtClean="0"/>
              <a:t>The distribution of respondents according to their party-sympathy (%)</a:t>
            </a:r>
          </a:p>
          <a:p>
            <a:pPr algn="ctr"/>
            <a:r>
              <a:rPr lang="en-US" sz="1600" dirty="0" smtClean="0"/>
              <a:t>(Source: </a:t>
            </a:r>
            <a:r>
              <a:rPr lang="en-US" sz="1600" dirty="0" err="1" smtClean="0"/>
              <a:t>Medián</a:t>
            </a:r>
            <a:r>
              <a:rPr lang="en-US" sz="1600" dirty="0" smtClean="0"/>
              <a:t> Public Opinion and Market Research Institute, December 2017)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-20538"/>
            <a:ext cx="9144000" cy="648072"/>
          </a:xfrm>
        </p:spPr>
        <p:txBody>
          <a:bodyPr>
            <a:normAutofit fontScale="90000"/>
          </a:bodyPr>
          <a:lstStyle/>
          <a:p>
            <a:r>
              <a:rPr lang="hu-HU" sz="3600" b="1" dirty="0" err="1" smtClean="0"/>
              <a:t>Features</a:t>
            </a:r>
            <a:r>
              <a:rPr lang="hu-HU" sz="3600" b="1" dirty="0" smtClean="0"/>
              <a:t> of t</a:t>
            </a:r>
            <a:r>
              <a:rPr lang="en-US" sz="3600" b="1" dirty="0" smtClean="0"/>
              <a:t>he Hungarian Mafia State – in 9 Points</a:t>
            </a:r>
            <a:endParaRPr lang="hu-HU" sz="3600" b="1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255272"/>
              </p:ext>
            </p:extLst>
          </p:nvPr>
        </p:nvGraphicFramePr>
        <p:xfrm>
          <a:off x="179512" y="555526"/>
          <a:ext cx="8856984" cy="4520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1074"/>
                <a:gridCol w="6985910"/>
              </a:tblGrid>
              <a:tr h="477445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The Hungarian state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 smtClean="0"/>
                        <a:t>a mafia state</a:t>
                      </a:r>
                      <a:r>
                        <a:rPr lang="en-US" sz="1400" dirty="0" smtClean="0"/>
                        <a:t>:</a:t>
                      </a:r>
                      <a:r>
                        <a:rPr lang="en-US" sz="1400" baseline="0" dirty="0" smtClean="0"/>
                        <a:t> a business venture managed through the monopoly of instruments of public authority</a:t>
                      </a:r>
                      <a:r>
                        <a:rPr lang="en-US" sz="1400" dirty="0" smtClean="0"/>
                        <a:t>;</a:t>
                      </a:r>
                    </a:p>
                  </a:txBody>
                  <a:tcPr/>
                </a:tc>
              </a:tr>
              <a:tr h="525318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Actual decision-makers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b="1" dirty="0" smtClean="0"/>
                        <a:t>the chief patron</a:t>
                      </a:r>
                      <a:r>
                        <a:rPr lang="en-US" sz="1400" b="1" baseline="0" dirty="0" smtClean="0"/>
                        <a:t> (Viktor Orbán) and hi</a:t>
                      </a:r>
                      <a:r>
                        <a:rPr lang="en-US" sz="1400" b="1" dirty="0" smtClean="0"/>
                        <a:t>s court:</a:t>
                      </a:r>
                      <a:r>
                        <a:rPr lang="en-US" sz="1400" b="0" dirty="0" smtClean="0"/>
                        <a:t> an informal body of leadership;</a:t>
                      </a:r>
                    </a:p>
                  </a:txBody>
                  <a:tcPr/>
                </a:tc>
              </a:tr>
              <a:tr h="477445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Fidesz, the “ruling</a:t>
                      </a:r>
                      <a:r>
                        <a:rPr lang="en-US" sz="1400" b="1" i="1" baseline="0" dirty="0" smtClean="0"/>
                        <a:t> party”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b="1" dirty="0" smtClean="0"/>
                        <a:t>transmission belt party</a:t>
                      </a:r>
                      <a:r>
                        <a:rPr lang="en-US" sz="1400" b="0" dirty="0" smtClean="0"/>
                        <a:t>:</a:t>
                      </a:r>
                      <a:r>
                        <a:rPr lang="en-US" sz="1400" b="0" baseline="0" dirty="0" smtClean="0"/>
                        <a:t> no decision-making, just mediating and formalizing the wishes of the informal network;</a:t>
                      </a:r>
                      <a:endParaRPr lang="en-US" sz="1400" dirty="0" smtClean="0"/>
                    </a:p>
                  </a:txBody>
                  <a:tcPr/>
                </a:tc>
              </a:tr>
              <a:tr h="346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smtClean="0"/>
                        <a:t>Ruling elite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 smtClean="0"/>
                        <a:t>adopted political family:</a:t>
                      </a:r>
                      <a:r>
                        <a:rPr lang="en-US" sz="1400" b="0" dirty="0" smtClean="0"/>
                        <a:t> a</a:t>
                      </a:r>
                      <a:r>
                        <a:rPr lang="hu-HU" sz="1400" b="0" dirty="0" smtClean="0"/>
                        <a:t> </a:t>
                      </a:r>
                      <a:r>
                        <a:rPr lang="hu-HU" sz="1400" b="0" dirty="0" err="1" smtClean="0"/>
                        <a:t>single-pyramid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err="1" smtClean="0"/>
                        <a:t>patronal</a:t>
                      </a:r>
                      <a:r>
                        <a:rPr lang="en-US" sz="1400" b="0" dirty="0" smtClean="0"/>
                        <a:t> network</a:t>
                      </a:r>
                      <a:r>
                        <a:rPr lang="hu-HU" sz="1400" b="0" dirty="0" smtClean="0"/>
                        <a:t> (</a:t>
                      </a:r>
                      <a:r>
                        <a:rPr lang="hu-HU" sz="1400" b="0" dirty="0" err="1" smtClean="0"/>
                        <a:t>extended</a:t>
                      </a:r>
                      <a:r>
                        <a:rPr lang="hu-HU" sz="1400" b="0" dirty="0" smtClean="0"/>
                        <a:t> </a:t>
                      </a:r>
                      <a:r>
                        <a:rPr lang="hu-HU" sz="1400" b="0" dirty="0" err="1" smtClean="0"/>
                        <a:t>patriarchal</a:t>
                      </a:r>
                      <a:r>
                        <a:rPr lang="hu-HU" sz="1400" b="0" dirty="0" smtClean="0"/>
                        <a:t> </a:t>
                      </a:r>
                      <a:r>
                        <a:rPr lang="hu-HU" sz="1400" b="0" dirty="0" err="1" smtClean="0"/>
                        <a:t>family</a:t>
                      </a:r>
                      <a:r>
                        <a:rPr lang="hu-HU" sz="1400" b="0" dirty="0" smtClean="0"/>
                        <a:t>, </a:t>
                      </a:r>
                      <a:r>
                        <a:rPr lang="hu-HU" sz="1400" b="0" dirty="0" err="1" smtClean="0"/>
                        <a:t>clan</a:t>
                      </a:r>
                      <a:r>
                        <a:rPr lang="hu-HU" sz="1400" b="0" dirty="0" smtClean="0"/>
                        <a:t>)</a:t>
                      </a:r>
                      <a:r>
                        <a:rPr lang="en-US" sz="1400" b="0" dirty="0" smtClean="0"/>
                        <a:t> lacking formal structure</a:t>
                      </a:r>
                      <a:r>
                        <a:rPr lang="en-US" sz="1400" b="0" baseline="0" dirty="0" smtClean="0"/>
                        <a:t> and legitimacy</a:t>
                      </a:r>
                      <a:r>
                        <a:rPr lang="en-US" sz="1400" dirty="0" smtClean="0"/>
                        <a:t>;</a:t>
                      </a:r>
                    </a:p>
                  </a:txBody>
                  <a:tcPr/>
                </a:tc>
              </a:tr>
              <a:tr h="525318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Dominance structure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 smtClean="0"/>
                        <a:t>single pyramid patronal network</a:t>
                      </a:r>
                      <a:r>
                        <a:rPr lang="en-US" sz="1400" b="0" dirty="0" smtClean="0"/>
                        <a:t>: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en-US" sz="1400" b="0" dirty="0" smtClean="0"/>
                        <a:t>a centralized chain of command built on a patron-client network of vassalage</a:t>
                      </a:r>
                      <a:r>
                        <a:rPr lang="en-US" sz="1400" dirty="0" smtClean="0"/>
                        <a:t>;</a:t>
                      </a:r>
                    </a:p>
                  </a:txBody>
                  <a:tcPr/>
                </a:tc>
              </a:tr>
              <a:tr h="525318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Economic activity</a:t>
                      </a:r>
                      <a:r>
                        <a:rPr lang="en-US" sz="1400" b="1" i="1" baseline="0" dirty="0" smtClean="0"/>
                        <a:t> of the state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 smtClean="0"/>
                        <a:t>rent-seeking</a:t>
                      </a:r>
                      <a:r>
                        <a:rPr lang="hu-HU" sz="1400" b="1" dirty="0" smtClean="0"/>
                        <a:t>, </a:t>
                      </a:r>
                      <a:r>
                        <a:rPr lang="hu-HU" sz="1400" b="1" dirty="0" err="1" smtClean="0"/>
                        <a:t>cleptocracy</a:t>
                      </a:r>
                      <a:r>
                        <a:rPr lang="en-US" sz="1400" b="1" dirty="0" smtClean="0"/>
                        <a:t> and centrally-led corporate raiding</a:t>
                      </a:r>
                      <a:r>
                        <a:rPr lang="en-US" sz="1400" b="0" dirty="0" smtClean="0"/>
                        <a:t>: wealth accumulation</a:t>
                      </a:r>
                      <a:r>
                        <a:rPr lang="en-US" sz="1400" b="0" baseline="0" dirty="0" smtClean="0"/>
                        <a:t> and </a:t>
                      </a:r>
                      <a:r>
                        <a:rPr lang="en-US" sz="1400" b="0" baseline="0" dirty="0" err="1" smtClean="0"/>
                        <a:t>patronalization</a:t>
                      </a:r>
                      <a:r>
                        <a:rPr lang="en-US" sz="1400" b="0" baseline="0" dirty="0" smtClean="0"/>
                        <a:t> of private property </a:t>
                      </a:r>
                      <a:r>
                        <a:rPr lang="en-US" sz="1400" dirty="0" smtClean="0"/>
                        <a:t>through the bloodless instruments of state coercion</a:t>
                      </a:r>
                      <a:r>
                        <a:rPr lang="en-US" sz="1400" b="0" dirty="0" smtClean="0"/>
                        <a:t>;</a:t>
                      </a:r>
                    </a:p>
                  </a:txBody>
                  <a:tcPr/>
                </a:tc>
              </a:tr>
              <a:tr h="427233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Corruption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 smtClean="0"/>
                        <a:t>criminal state: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0" baseline="0" dirty="0" smtClean="0"/>
                        <a:t>top-down system constituting, </a:t>
                      </a:r>
                      <a:r>
                        <a:rPr lang="en-US" sz="1400" b="0" dirty="0" smtClean="0"/>
                        <a:t>centralized</a:t>
                      </a:r>
                      <a:r>
                        <a:rPr lang="en-US" sz="1400" b="0" baseline="0" dirty="0" smtClean="0"/>
                        <a:t> and monopolized corruption, committing criminal acts according to current criminal code</a:t>
                      </a:r>
                      <a:r>
                        <a:rPr lang="hu-HU" sz="1400" dirty="0" smtClean="0"/>
                        <a:t>;</a:t>
                      </a:r>
                      <a:endParaRPr lang="en-US" sz="1400" b="1" dirty="0" smtClean="0"/>
                    </a:p>
                  </a:txBody>
                  <a:tcPr/>
                </a:tc>
              </a:tr>
              <a:tr h="346534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Motives of the rulers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 smtClean="0"/>
                        <a:t>power and personal wealth</a:t>
                      </a:r>
                      <a:r>
                        <a:rPr lang="en-US" sz="1400" b="0" dirty="0" smtClean="0"/>
                        <a:t>:</a:t>
                      </a:r>
                      <a:r>
                        <a:rPr lang="en-US" sz="1400" b="0" baseline="0" dirty="0" smtClean="0"/>
                        <a:t> accumulation of power for wealth and vice versa;</a:t>
                      </a:r>
                      <a:endParaRPr lang="hu-HU" sz="1400" dirty="0" smtClean="0"/>
                    </a:p>
                  </a:txBody>
                  <a:tcPr/>
                </a:tc>
              </a:tr>
              <a:tr h="525318">
                <a:tc>
                  <a:txBody>
                    <a:bodyPr/>
                    <a:lstStyle/>
                    <a:p>
                      <a:r>
                        <a:rPr lang="en-US" sz="1400" b="1" i="1" dirty="0" smtClean="0"/>
                        <a:t>Orbán</a:t>
                      </a:r>
                      <a:r>
                        <a:rPr lang="en-US" sz="1400" b="1" i="1" baseline="0" dirty="0" smtClean="0"/>
                        <a:t>’s “populism” and “nationalism”</a:t>
                      </a:r>
                      <a:endParaRPr lang="hu-HU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spcBef>
                          <a:spcPts val="2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b="1" dirty="0" smtClean="0"/>
                        <a:t>ideology-applying regime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b="0" dirty="0" smtClean="0"/>
                        <a:t>cynic and “rational”</a:t>
                      </a:r>
                      <a:r>
                        <a:rPr lang="en-US" sz="1400" dirty="0" smtClean="0"/>
                        <a:t> (</a:t>
                      </a:r>
                      <a:r>
                        <a:rPr lang="hu-HU" sz="1400" dirty="0" smtClean="0"/>
                        <a:t>Edward C. </a:t>
                      </a:r>
                      <a:r>
                        <a:rPr lang="hu-HU" sz="1400" dirty="0" err="1" smtClean="0"/>
                        <a:t>Banfield</a:t>
                      </a:r>
                      <a:r>
                        <a:rPr lang="hu-HU" sz="1400" dirty="0" smtClean="0"/>
                        <a:t>: </a:t>
                      </a:r>
                      <a:r>
                        <a:rPr lang="en-US" sz="1400" dirty="0" smtClean="0"/>
                        <a:t>“amoral </a:t>
                      </a:r>
                      <a:r>
                        <a:rPr lang="en-US" sz="1400" dirty="0" err="1" smtClean="0"/>
                        <a:t>familism</a:t>
                      </a:r>
                      <a:r>
                        <a:rPr lang="hu-HU" sz="1400" dirty="0" smtClean="0"/>
                        <a:t>”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11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05978"/>
            <a:ext cx="9144000" cy="493564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Hungarian Mafia State = </a:t>
            </a:r>
            <a:r>
              <a:rPr lang="en-US" sz="4000" b="1" dirty="0" err="1" smtClean="0"/>
              <a:t>Orbanized</a:t>
            </a:r>
            <a:r>
              <a:rPr lang="en-US" sz="4000" b="1" dirty="0" smtClean="0"/>
              <a:t> crime</a:t>
            </a:r>
            <a:endParaRPr lang="en-US" sz="4000" b="1" dirty="0"/>
          </a:p>
        </p:txBody>
      </p:sp>
      <p:pic>
        <p:nvPicPr>
          <p:cNvPr id="4" name="Tartalom helye 3" descr="Orbanized cri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843558"/>
            <a:ext cx="8208911" cy="4176464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539552" y="1923679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Thanks for your attention.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30324"/>
            <a:ext cx="8856984" cy="114528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Stubborn structures of post-communism leading to autocratic regimes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07504" y="1407423"/>
            <a:ext cx="89284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/>
              <a:t>the lack of proper separation of the three spheres of social action (political, market, communal) (Claus </a:t>
            </a:r>
            <a:r>
              <a:rPr lang="en-US" sz="2800" b="1" dirty="0" err="1" smtClean="0"/>
              <a:t>Offe</a:t>
            </a:r>
            <a:r>
              <a:rPr lang="en-US" sz="2800" b="1" dirty="0" smtClean="0"/>
              <a:t>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/>
              <a:t>collusion of </a:t>
            </a:r>
            <a:r>
              <a:rPr lang="en-US" sz="2800" b="1" dirty="0" err="1" smtClean="0"/>
              <a:t>power&amp;ownership</a:t>
            </a:r>
            <a:r>
              <a:rPr lang="en-US" sz="2800" b="1" dirty="0" smtClean="0"/>
              <a:t> (Andrey </a:t>
            </a:r>
            <a:r>
              <a:rPr lang="en-US" sz="2800" b="1" dirty="0" err="1" smtClean="0"/>
              <a:t>Ryabov</a:t>
            </a:r>
            <a:r>
              <a:rPr lang="en-US" sz="2800" b="1" dirty="0" smtClean="0"/>
              <a:t>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err="1" smtClean="0"/>
              <a:t>patrimonialization</a:t>
            </a:r>
            <a:r>
              <a:rPr lang="en-US" sz="2800" b="1" dirty="0" smtClean="0"/>
              <a:t>: private appropriation of the public authority (Max Weber, </a:t>
            </a:r>
            <a:r>
              <a:rPr lang="en-US" sz="2800" b="1" dirty="0" err="1" smtClean="0"/>
              <a:t>Oleksandr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Fisun</a:t>
            </a:r>
            <a:r>
              <a:rPr lang="en-US" sz="2800" b="1" dirty="0" smtClean="0"/>
              <a:t>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/>
              <a:t>patron-client relations (Henry Hale);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</a:rPr>
              <a:t>centralized and monopolized forms of corruption.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8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72009"/>
            <a:ext cx="8784976" cy="48351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Main Corruption Patterns in the Post-Communist Region</a:t>
            </a:r>
            <a:endParaRPr lang="hu-HU" sz="3200" b="1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53293802"/>
              </p:ext>
            </p:extLst>
          </p:nvPr>
        </p:nvGraphicFramePr>
        <p:xfrm>
          <a:off x="35496" y="555526"/>
          <a:ext cx="9073008" cy="44617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8719"/>
                <a:gridCol w="941629"/>
                <a:gridCol w="1037798"/>
                <a:gridCol w="969613"/>
                <a:gridCol w="891794"/>
                <a:gridCol w="1090262"/>
                <a:gridCol w="1015946"/>
                <a:gridCol w="1115618"/>
                <a:gridCol w="941629"/>
              </a:tblGrid>
              <a:tr h="93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 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</a:rPr>
                        <a:t>Direction of corrupt action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</a:rPr>
                        <a:t>Distribution of corrupt transactions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Spread of corruption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</a:rPr>
                        <a:t>Form of corrupt networks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</a:rPr>
                        <a:t>Economic nature of corruption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Character</a:t>
                      </a:r>
                      <a:r>
                        <a:rPr lang="en-US" sz="1200" b="1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corrupt transactions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</a:rPr>
                        <a:t>Regularity and </a:t>
                      </a:r>
                      <a:r>
                        <a:rPr lang="en-US" sz="1200" b="1" i="1" dirty="0" smtClean="0">
                          <a:effectLst/>
                        </a:rPr>
                        <a:t>scope </a:t>
                      </a:r>
                      <a:r>
                        <a:rPr lang="en-US" sz="1200" b="1" i="1" dirty="0">
                          <a:effectLst/>
                        </a:rPr>
                        <a:t>of </a:t>
                      </a:r>
                      <a:r>
                        <a:rPr lang="en-US" sz="1200" b="1" i="1" dirty="0" smtClean="0">
                          <a:effectLst/>
                        </a:rPr>
                        <a:t>corrupt</a:t>
                      </a:r>
                      <a:r>
                        <a:rPr lang="en-US" sz="1200" b="1" i="1" baseline="0" dirty="0" smtClean="0">
                          <a:effectLst/>
                        </a:rPr>
                        <a:t> transactions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</a:rPr>
                        <a:t>Medium of corrupt exchange</a:t>
                      </a:r>
                      <a:endParaRPr lang="hu-H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678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</a:rPr>
                        <a:t>Petty corruption</a:t>
                      </a:r>
                      <a:endParaRPr lang="hu-HU" sz="16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Bottom-up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Non-centralized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Non</a:t>
                      </a:r>
                      <a:r>
                        <a:rPr lang="en-US" sz="1200" b="1" baseline="0" dirty="0" smtClean="0">
                          <a:effectLst/>
                        </a:rPr>
                        <a:t>-systemic or systemic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n.a</a:t>
                      </a:r>
                      <a:r>
                        <a:rPr lang="en-US" sz="1200" b="1" dirty="0">
                          <a:effectLst/>
                        </a:rPr>
                        <a:t>.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Competitive</a:t>
                      </a:r>
                      <a:endParaRPr lang="hu-H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Voluntary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effectLst/>
                        </a:rPr>
                        <a:t>Ad hoc </a:t>
                      </a:r>
                      <a:r>
                        <a:rPr lang="en-US" sz="1200" b="1" dirty="0">
                          <a:effectLst/>
                        </a:rPr>
                        <a:t>and partial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Kickback money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763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</a:rPr>
                        <a:t>Oligarchic state</a:t>
                      </a:r>
                      <a:endParaRPr lang="hu-HU" sz="1600" b="1" i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</a:rPr>
                        <a:t>capture</a:t>
                      </a:r>
                      <a:endParaRPr lang="hu-HU" sz="16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Bottom-up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Moderately centralized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</a:rPr>
                        <a:t>Non</a:t>
                      </a:r>
                      <a:r>
                        <a:rPr lang="en-US" sz="1200" b="1" baseline="0" dirty="0" smtClean="0">
                          <a:effectLst/>
                        </a:rPr>
                        <a:t>-systemic or systemic</a:t>
                      </a:r>
                      <a:endParaRPr lang="hu-H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Parallel verticals</a:t>
                      </a:r>
                      <a:endParaRPr lang="hu-H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Oligopolistic / locally monopolistic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Coercive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Temporary / permanent and partial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Kickback money</a:t>
                      </a:r>
                      <a:endParaRPr lang="hu-H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93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</a:rPr>
                        <a:t>Party</a:t>
                      </a:r>
                      <a:endParaRPr lang="hu-HU" sz="1600" b="1" i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</a:rPr>
                        <a:t>state capture</a:t>
                      </a:r>
                      <a:endParaRPr lang="hu-HU" sz="16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Top-down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Partially centralized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</a:rPr>
                        <a:t>Non</a:t>
                      </a:r>
                      <a:r>
                        <a:rPr lang="en-US" sz="1200" b="1" baseline="0" dirty="0" smtClean="0">
                          <a:effectLst/>
                        </a:rPr>
                        <a:t>-systemic or systemic</a:t>
                      </a:r>
                      <a:endParaRPr lang="hu-HU" sz="12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Parallel verticals</a:t>
                      </a:r>
                      <a:endParaRPr lang="hu-H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Oligopolistic / locally monopolistic</a:t>
                      </a:r>
                      <a:endParaRPr lang="hu-H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Coercive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Permanent and partial</a:t>
                      </a:r>
                      <a:endParaRPr lang="hu-HU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(vassal chains)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Protection money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5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effectLst/>
                        </a:rPr>
                        <a:t>Criminal state</a:t>
                      </a:r>
                      <a:endParaRPr lang="hu-HU" sz="16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Top-down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Centralized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Systemic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Single vertical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Monopolistic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Coercive</a:t>
                      </a:r>
                      <a:endParaRPr lang="hu-H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Permanent and general</a:t>
                      </a:r>
                      <a:endParaRPr lang="hu-HU" sz="12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(vassal chains)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Protection money</a:t>
                      </a:r>
                      <a:endParaRPr lang="hu-H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8033"/>
            <a:ext cx="8229600" cy="6995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2800" b="1" dirty="0"/>
              <a:t>Patterns of corruption </a:t>
            </a:r>
            <a:r>
              <a:rPr lang="hu-HU" sz="2800" b="1" dirty="0"/>
              <a:t/>
            </a:r>
            <a:br>
              <a:rPr lang="hu-HU" sz="2800" b="1" dirty="0"/>
            </a:br>
            <a:r>
              <a:rPr lang="en-US" sz="2800" b="1" dirty="0"/>
              <a:t>in three ideal-type political </a:t>
            </a:r>
            <a:r>
              <a:rPr lang="en-US" sz="2800" b="1" dirty="0" smtClean="0"/>
              <a:t>regimes</a:t>
            </a:r>
            <a:endParaRPr lang="hu-HU" sz="2800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179491"/>
              </p:ext>
            </p:extLst>
          </p:nvPr>
        </p:nvGraphicFramePr>
        <p:xfrm>
          <a:off x="107502" y="1347614"/>
          <a:ext cx="8928994" cy="3179934"/>
        </p:xfrm>
        <a:graphic>
          <a:graphicData uri="http://schemas.openxmlformats.org/drawingml/2006/table">
            <a:tbl>
              <a:tblPr/>
              <a:tblGrid>
                <a:gridCol w="2775698"/>
                <a:gridCol w="3166446"/>
                <a:gridCol w="2986850"/>
              </a:tblGrid>
              <a:tr h="5782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Liberal</a:t>
                      </a:r>
                      <a:r>
                        <a:rPr lang="hu-HU" sz="20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democracy</a:t>
                      </a:r>
                      <a:endParaRPr lang="hu-H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Post-communist</a:t>
                      </a:r>
                      <a:r>
                        <a:rPr lang="hu-HU" sz="20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patronal</a:t>
                      </a:r>
                      <a:r>
                        <a:rPr lang="hu-HU" sz="20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autocracy</a:t>
                      </a:r>
                      <a:endParaRPr lang="hu-H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Communist</a:t>
                      </a:r>
                      <a:r>
                        <a:rPr lang="hu-HU" sz="20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regime</a:t>
                      </a:r>
                      <a:endParaRPr lang="hu-H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39825" algn="l"/>
                        </a:tabLs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surplus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n.a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shortage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39825" algn="l"/>
                        </a:tabLs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sellers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’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n.a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buyers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’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39825" algn="l"/>
                        </a:tabLst>
                      </a:pPr>
                      <a:r>
                        <a:rPr lang="hu-HU" sz="1800" b="1" baseline="0" dirty="0" err="1" smtClean="0">
                          <a:latin typeface="+mn-lt"/>
                          <a:ea typeface="Calibri"/>
                          <a:cs typeface="Times New Roman"/>
                        </a:rPr>
                        <a:t>competitive</a:t>
                      </a:r>
                      <a:r>
                        <a:rPr lang="hu-HU" sz="1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market </a:t>
                      </a:r>
                      <a:r>
                        <a:rPr lang="hu-HU" sz="1800" b="1" baseline="0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relational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market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baseline="0" dirty="0" err="1" smtClean="0">
                          <a:latin typeface="+mn-lt"/>
                          <a:ea typeface="Calibri"/>
                          <a:cs typeface="Times New Roman"/>
                        </a:rPr>
                        <a:t>administrative</a:t>
                      </a:r>
                      <a:r>
                        <a:rPr lang="hu-HU" sz="1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market </a:t>
                      </a:r>
                      <a:r>
                        <a:rPr lang="hu-HU" sz="1800" b="1" baseline="0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r>
                        <a:rPr lang="hu-HU" sz="1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39825" algn="l"/>
                        </a:tabLs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system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destroying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system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constituting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system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lubricating</a:t>
                      </a:r>
                      <a:r>
                        <a:rPr lang="hu-HU" sz="1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baseline="0" dirty="0" err="1" smtClean="0">
                          <a:latin typeface="+mn-lt"/>
                          <a:ea typeface="Calibri"/>
                          <a:cs typeface="Times New Roman"/>
                        </a:rPr>
                        <a:t>corruption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3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39825" algn="l"/>
                        </a:tabLst>
                        <a:defRPr/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generally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normatively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sanctioned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selectively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preferred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 (</a:t>
                      </a:r>
                      <a:r>
                        <a:rPr lang="ru-RU" sz="1800" b="1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крыша</a:t>
                      </a:r>
                      <a:r>
                        <a:rPr lang="hu-HU" sz="1800" b="1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„</a:t>
                      </a:r>
                      <a:r>
                        <a:rPr lang="hu-HU" sz="1800" b="1" i="0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roof</a:t>
                      </a:r>
                      <a:r>
                        <a:rPr lang="hu-HU" sz="1800" b="1" i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”)</a:t>
                      </a:r>
                      <a:r>
                        <a:rPr lang="hu-HU" sz="1800" b="1" i="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b="1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hu-HU" sz="1800" b="1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sanctioned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moderately</a:t>
                      </a:r>
                      <a:r>
                        <a:rPr lang="hu-HU" sz="1800" b="1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tolerated</a:t>
                      </a:r>
                      <a:endParaRPr lang="hu-H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63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39727668"/>
              </p:ext>
            </p:extLst>
          </p:nvPr>
        </p:nvGraphicFramePr>
        <p:xfrm>
          <a:off x="287017" y="483518"/>
          <a:ext cx="8605463" cy="4633527"/>
        </p:xfrm>
        <a:graphic>
          <a:graphicData uri="http://schemas.openxmlformats.org/drawingml/2006/table">
            <a:tbl>
              <a:tblPr/>
              <a:tblGrid>
                <a:gridCol w="1224255"/>
                <a:gridCol w="1239502"/>
                <a:gridCol w="1608354"/>
                <a:gridCol w="1581315"/>
                <a:gridCol w="1581315"/>
                <a:gridCol w="1370722"/>
              </a:tblGrid>
              <a:tr h="24131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Strength of the state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„</a:t>
                      </a:r>
                      <a:r>
                        <a:rPr lang="en-US" sz="1600" b="1" dirty="0" err="1">
                          <a:latin typeface="Calibri"/>
                          <a:ea typeface="Calibri"/>
                          <a:cs typeface="Times New Roman"/>
                        </a:rPr>
                        <a:t>Legiti-macy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”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of raiding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The initiator or client of the corporate raiding 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6638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Calibri"/>
                          <a:ea typeface="Calibri"/>
                          <a:cs typeface="Times New Roman"/>
                        </a:rPr>
                        <a:t>Organized </a:t>
                      </a:r>
                      <a:r>
                        <a:rPr lang="en-US" sz="1200" b="1" i="1" dirty="0" err="1">
                          <a:latin typeface="Calibri"/>
                          <a:ea typeface="Calibri"/>
                          <a:cs typeface="Times New Roman"/>
                        </a:rPr>
                        <a:t>upperworld</a:t>
                      </a:r>
                      <a:r>
                        <a:rPr lang="en-US" sz="1200" b="1" i="1" dirty="0">
                          <a:latin typeface="Calibri"/>
                          <a:ea typeface="Calibri"/>
                          <a:cs typeface="Times New Roman"/>
                        </a:rPr>
                        <a:t>: chief patron (top level public authority)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Calibri"/>
                          <a:ea typeface="Calibri"/>
                          <a:cs typeface="Times New Roman"/>
                        </a:rPr>
                        <a:t>Low or middle level public authority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Calibri"/>
                          <a:ea typeface="Calibri"/>
                          <a:cs typeface="Times New Roman"/>
                        </a:rPr>
                        <a:t>Rival entrepreneurs or oligarchs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latin typeface="Calibri"/>
                          <a:ea typeface="Calibri"/>
                          <a:cs typeface="Times New Roman"/>
                        </a:rPr>
                        <a:t>Organized underworld: criminal groups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02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Strong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         I</a:t>
                      </a:r>
                      <a:r>
                        <a:rPr lang="hu-H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Weak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White 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raiding</a:t>
                      </a:r>
                      <a:endParaRPr lang="hu-H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</a:t>
                      </a: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XXXXXXXXXXXXXXXXXXXXXXXXXXX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XXXXXXXXXXXXXXXXX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86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Gray raiding</a:t>
                      </a:r>
                      <a:endParaRPr lang="hu-H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XXXXXXXXXXXXXXX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6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Black raiding</a:t>
                      </a:r>
                      <a:endParaRPr lang="hu-H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XXXXXXXXXX</a:t>
                      </a:r>
                      <a:r>
                        <a:rPr lang="hu-HU" sz="1200" b="1" dirty="0" smtClean="0">
                          <a:latin typeface="Calibri"/>
                          <a:ea typeface="Calibri"/>
                          <a:cs typeface="Times New Roman"/>
                        </a:rPr>
                        <a:t>XXXXX</a:t>
                      </a:r>
                      <a:endParaRPr lang="hu-H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0">
                <a:tc rowSpan="4"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Institutional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environment and features of the raiding action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Criminal state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State crime</a:t>
                      </a:r>
                      <a:endParaRPr lang="hu-H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>
                          <a:latin typeface="Calibri"/>
                          <a:ea typeface="Calibri"/>
                          <a:cs typeface="Times New Roman"/>
                        </a:rPr>
                        <a:t>Corporate crime</a:t>
                      </a:r>
                      <a:endParaRPr lang="hu-H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Crime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20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Single-pyramid </a:t>
                      </a:r>
                      <a:r>
                        <a:rPr lang="en-US" sz="1600" b="1" dirty="0" err="1">
                          <a:latin typeface="Calibri"/>
                          <a:ea typeface="Calibri"/>
                          <a:cs typeface="Times New Roman"/>
                        </a:rPr>
                        <a:t>patronal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system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Multi-pyramid </a:t>
                      </a:r>
                      <a:r>
                        <a:rPr lang="en-US" sz="1600" b="1" dirty="0" err="1">
                          <a:latin typeface="Calibri"/>
                          <a:ea typeface="Calibri"/>
                          <a:cs typeface="Times New Roman"/>
                        </a:rPr>
                        <a:t>patronal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system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41310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Monopolized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Oligarchic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Competitive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10">
                <a:tc gridSpan="2"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Market</a:t>
                      </a:r>
                      <a:r>
                        <a:rPr lang="hu-H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hu-HU" sz="1600" b="1" baseline="0" dirty="0" err="1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hu-HU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ligarch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capture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Partial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r>
                        <a:rPr lang="hu-HU" sz="16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capture</a:t>
                      </a: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4449" name="Rectangle 1"/>
          <p:cNvSpPr>
            <a:spLocks noChangeArrowheads="1"/>
          </p:cNvSpPr>
          <p:nvPr/>
        </p:nvSpPr>
        <p:spPr bwMode="auto">
          <a:xfrm>
            <a:off x="0" y="5147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Types and some features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reiderstvo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post-communist regimes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51470"/>
            <a:ext cx="9144000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b="1" dirty="0" err="1" smtClean="0"/>
              <a:t>Patronage</a:t>
            </a:r>
            <a:r>
              <a:rPr lang="hu-HU" b="1" dirty="0" smtClean="0"/>
              <a:t> </a:t>
            </a:r>
            <a:r>
              <a:rPr lang="hu-HU" b="1" dirty="0" err="1" smtClean="0"/>
              <a:t>Politics</a:t>
            </a:r>
            <a:r>
              <a:rPr lang="hu-HU" b="1" dirty="0" smtClean="0"/>
              <a:t>: </a:t>
            </a:r>
            <a:r>
              <a:rPr lang="en-US" b="1" dirty="0" smtClean="0"/>
              <a:t>State Functions Subordinated to Private Interests</a:t>
            </a:r>
            <a:r>
              <a:rPr lang="hu-HU" b="1" dirty="0" smtClean="0"/>
              <a:t>: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Post-Communist</a:t>
            </a:r>
            <a:r>
              <a:rPr lang="hu-HU" b="1" dirty="0" smtClean="0"/>
              <a:t> </a:t>
            </a:r>
            <a:r>
              <a:rPr lang="hu-HU" b="1" dirty="0" err="1" smtClean="0"/>
              <a:t>Mafia</a:t>
            </a:r>
            <a:r>
              <a:rPr lang="hu-HU" b="1" dirty="0" smtClean="0"/>
              <a:t> </a:t>
            </a:r>
            <a:r>
              <a:rPr lang="hu-HU" b="1" dirty="0" err="1" smtClean="0"/>
              <a:t>State</a:t>
            </a:r>
            <a:endParaRPr lang="en-US" b="1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1907184"/>
              </p:ext>
            </p:extLst>
          </p:nvPr>
        </p:nvGraphicFramePr>
        <p:xfrm>
          <a:off x="323528" y="1347614"/>
          <a:ext cx="8568952" cy="3168352"/>
        </p:xfrm>
        <a:graphic>
          <a:graphicData uri="http://schemas.openxmlformats.org/drawingml/2006/table">
            <a:tbl>
              <a:tblPr/>
              <a:tblGrid>
                <a:gridCol w="377389"/>
                <a:gridCol w="1782851"/>
                <a:gridCol w="3384376"/>
                <a:gridCol w="3024336"/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basis for the term used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Alternative terms used for the description o</a:t>
                      </a:r>
                      <a:r>
                        <a:rPr lang="en-US" sz="1800" b="1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 patronage in post-communist regimes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b="1" noProof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b="1" noProof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b="1" noProof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b="1" noProof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baseline="0" noProof="0" dirty="0" smtClean="0">
                          <a:latin typeface="Calibri"/>
                          <a:ea typeface="Calibri"/>
                          <a:cs typeface="Times New Roman"/>
                        </a:rPr>
                        <a:t>           </a:t>
                      </a:r>
                      <a:r>
                        <a:rPr lang="hu-HU" sz="2000" b="1" noProof="0" dirty="0" err="1" smtClean="0">
                          <a:latin typeface="Calibri"/>
                          <a:ea typeface="Calibri"/>
                          <a:cs typeface="Times New Roman"/>
                        </a:rPr>
                        <a:t>Post-Communist</a:t>
                      </a:r>
                      <a:endParaRPr lang="hu-HU" sz="2000" b="1" noProof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b="1" noProof="0" dirty="0" smtClean="0"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hu-HU" sz="2000" b="1" noProof="0" dirty="0" err="1" smtClean="0">
                          <a:latin typeface="Calibri"/>
                          <a:ea typeface="Calibri"/>
                          <a:cs typeface="Times New Roman"/>
                        </a:rPr>
                        <a:t>Mafia</a:t>
                      </a:r>
                      <a:r>
                        <a:rPr lang="hu-HU" sz="2000" b="1" noProof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b="1" noProof="0" dirty="0" err="1" smtClean="0"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endParaRPr lang="en-US" sz="20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Actor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n-US" sz="1800" b="1" noProof="0" dirty="0" err="1" smtClean="0">
                          <a:latin typeface="Calibri"/>
                          <a:ea typeface="Calibri"/>
                          <a:cs typeface="Times New Roman"/>
                        </a:rPr>
                        <a:t>lan</a:t>
                      </a:r>
                      <a:r>
                        <a:rPr lang="hu-HU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state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Action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(targeting power)</a:t>
                      </a:r>
                      <a:endParaRPr lang="hu-HU" sz="1800" b="1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800" b="1" kern="12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eopatrimonial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state</a:t>
                      </a:r>
                      <a:endParaRPr lang="hu-HU" sz="1800" b="1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b="1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Action (targeting</a:t>
                      </a:r>
                      <a:r>
                        <a:rPr lang="en-US" sz="1800" b="1" baseline="0" noProof="0" dirty="0" smtClean="0">
                          <a:latin typeface="Calibri"/>
                          <a:ea typeface="Calibri"/>
                          <a:cs typeface="Times New Roman"/>
                        </a:rPr>
                        <a:t> goods)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1800" b="1" noProof="0" dirty="0" err="1" smtClean="0">
                          <a:latin typeface="Calibri"/>
                          <a:ea typeface="Calibri"/>
                          <a:cs typeface="Times New Roman"/>
                        </a:rPr>
                        <a:t>redatory</a:t>
                      </a: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800" b="1" noProof="0" dirty="0" err="1" smtClean="0">
                          <a:latin typeface="Calibri"/>
                          <a:ea typeface="Calibri"/>
                          <a:cs typeface="Times New Roman"/>
                        </a:rPr>
                        <a:t>tate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6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en-US" sz="18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noProof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Legality</a:t>
                      </a:r>
                      <a:endParaRPr lang="en-US" sz="1800" b="1" kern="1200" noProof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noProof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n-US" sz="1800" b="1" kern="1200" noProof="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riminal</a:t>
                      </a:r>
                      <a:r>
                        <a:rPr lang="en-US" sz="1800" b="1" kern="1200" noProof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state</a:t>
                      </a:r>
                      <a:endParaRPr lang="en-US" sz="1800" b="1" kern="1200" noProof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kern="1200" noProof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Egyenes összekötő nyíllal 5"/>
          <p:cNvCxnSpPr/>
          <p:nvPr/>
        </p:nvCxnSpPr>
        <p:spPr>
          <a:xfrm>
            <a:off x="6012160" y="2571750"/>
            <a:ext cx="576064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6012160" y="2931790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 flipV="1">
            <a:off x="6012160" y="3363838"/>
            <a:ext cx="576064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 flipV="1">
            <a:off x="6012160" y="3579862"/>
            <a:ext cx="576064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4824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9512" y="793030"/>
            <a:ext cx="8783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i="1" dirty="0" smtClean="0">
                <a:solidFill>
                  <a:srgbClr val="FF0000"/>
                </a:solidFill>
              </a:rPr>
              <a:t>Classic Mafia</a:t>
            </a:r>
            <a:r>
              <a:rPr lang="en-US" sz="2000" b="1" dirty="0" smtClean="0"/>
              <a:t>: the </a:t>
            </a:r>
            <a:r>
              <a:rPr lang="en-US" sz="2000" b="1" i="1" dirty="0" smtClean="0"/>
              <a:t>organized criminal underworld </a:t>
            </a:r>
            <a:r>
              <a:rPr lang="en-US" sz="2000" b="1" dirty="0" smtClean="0"/>
              <a:t>led by a chief patron (fighting/corrupting public authorities)</a:t>
            </a:r>
          </a:p>
          <a:p>
            <a:pPr>
              <a:spcAft>
                <a:spcPts val="600"/>
              </a:spcAft>
            </a:pPr>
            <a:r>
              <a:rPr lang="en-US" sz="2400" b="1" i="1" dirty="0" smtClean="0">
                <a:solidFill>
                  <a:srgbClr val="FF0000"/>
                </a:solidFill>
              </a:rPr>
              <a:t>Mafia state</a:t>
            </a:r>
            <a:r>
              <a:rPr lang="en-US" sz="2000" b="1" dirty="0" smtClean="0"/>
              <a:t>: the </a:t>
            </a:r>
            <a:r>
              <a:rPr lang="en-US" sz="2000" b="1" i="1" dirty="0" smtClean="0">
                <a:solidFill>
                  <a:srgbClr val="FF0000"/>
                </a:solidFill>
              </a:rPr>
              <a:t>organized criminal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upperworld</a:t>
            </a:r>
            <a:r>
              <a:rPr lang="en-US" sz="2000" b="1" dirty="0" smtClean="0"/>
              <a:t>, when a political enterprise becomes an economic one, the governance operates like a criminal organization. It is a </a:t>
            </a:r>
            <a:r>
              <a:rPr lang="en-US" sz="2000" b="1" i="1" dirty="0" smtClean="0">
                <a:solidFill>
                  <a:srgbClr val="FF0000"/>
                </a:solidFill>
              </a:rPr>
              <a:t>privatized form of a parasite state</a:t>
            </a:r>
            <a:r>
              <a:rPr lang="en-US" sz="2000" b="1" dirty="0" smtClean="0"/>
              <a:t>. Not oligarchs capture the state but </a:t>
            </a:r>
            <a:r>
              <a:rPr lang="en-US" sz="2000" b="1" i="1" dirty="0" smtClean="0">
                <a:solidFill>
                  <a:srgbClr val="FF0000"/>
                </a:solidFill>
              </a:rPr>
              <a:t>a political enterprise captures the oligarchs and the economy</a:t>
            </a:r>
            <a:r>
              <a:rPr lang="en-US" sz="2000" b="1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400" b="1" i="1" dirty="0" smtClean="0">
                <a:solidFill>
                  <a:srgbClr val="FF0000"/>
                </a:solidFill>
              </a:rPr>
              <a:t>The new ruling elite</a:t>
            </a:r>
            <a:r>
              <a:rPr lang="en-US" sz="2000" b="1" dirty="0" smtClean="0"/>
              <a:t>: the </a:t>
            </a:r>
            <a:r>
              <a:rPr lang="en-US" sz="2000" b="1" i="1" dirty="0" smtClean="0"/>
              <a:t>adopted political family</a:t>
            </a:r>
            <a:r>
              <a:rPr lang="en-US" sz="2000" b="1" dirty="0" smtClean="0"/>
              <a:t>. The chief patron’s power of enforcement works at a national level.</a:t>
            </a:r>
          </a:p>
          <a:p>
            <a:pPr algn="just">
              <a:spcAft>
                <a:spcPts val="600"/>
              </a:spcAft>
            </a:pPr>
            <a:r>
              <a:rPr lang="en-US" sz="2400" b="1" i="1" dirty="0" smtClean="0">
                <a:solidFill>
                  <a:srgbClr val="FF0000"/>
                </a:solidFill>
              </a:rPr>
              <a:t>The post-communist Mafia state </a:t>
            </a:r>
            <a:r>
              <a:rPr lang="en-US" sz="2000" b="1" dirty="0" smtClean="0"/>
              <a:t>is not merely a deviant form of liberal democracy, nor is it a transient formation, rather it is an independent subtype of autocracy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35496" y="125219"/>
            <a:ext cx="8927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Criminal State = Mafia State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xmlns="" val="90246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539552" y="987574"/>
            <a:ext cx="82893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en-US" sz="4800" b="1" dirty="0" smtClean="0"/>
              <a:t>Need for big data evidence</a:t>
            </a:r>
          </a:p>
          <a:p>
            <a:pPr marL="457200" indent="-457200" algn="ctr"/>
            <a:endParaRPr lang="en-US" sz="3200" b="1" dirty="0" smtClean="0"/>
          </a:p>
          <a:p>
            <a:pPr marL="457200" indent="-457200" algn="ctr"/>
            <a:r>
              <a:rPr lang="en-US" sz="3200" b="1" dirty="0" smtClean="0"/>
              <a:t>The Case of Hungary</a:t>
            </a:r>
          </a:p>
          <a:p>
            <a:pPr marL="457200" indent="-457200" algn="ctr"/>
            <a:endParaRPr lang="en-US" sz="3200" b="1" dirty="0" smtClean="0"/>
          </a:p>
          <a:p>
            <a:pPr marL="457200" indent="-457200" algn="ctr"/>
            <a:endParaRPr lang="en-US" sz="3200" b="1" dirty="0" smtClean="0"/>
          </a:p>
          <a:p>
            <a:pPr marL="457200" indent="-457200" algn="ctr"/>
            <a:r>
              <a:rPr lang="en-US" sz="2400" b="1" dirty="0" smtClean="0"/>
              <a:t>Corruption Research Center Budapest</a:t>
            </a:r>
          </a:p>
          <a:p>
            <a:pPr marL="457200" indent="-457200" algn="ctr"/>
            <a:r>
              <a:rPr lang="en-US" sz="2400" b="1" dirty="0" smtClean="0"/>
              <a:t>(</a:t>
            </a:r>
            <a:r>
              <a:rPr lang="en-US" sz="2400" b="1" dirty="0" err="1" smtClean="0"/>
              <a:t>István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János</a:t>
            </a:r>
            <a:r>
              <a:rPr lang="en-US" sz="2400" b="1" dirty="0" smtClean="0"/>
              <a:t> TÓTH)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755576" y="1419622"/>
          <a:ext cx="7704856" cy="3582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395536" y="2"/>
            <a:ext cx="85689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Corruption risk at the public procurements in Hungary between 2009 and 2015 </a:t>
            </a:r>
            <a:r>
              <a:rPr lang="en-US" dirty="0" smtClean="0"/>
              <a:t>(N: 118.843; source CRCB 2016)</a:t>
            </a:r>
          </a:p>
          <a:p>
            <a:pPr algn="ctr"/>
            <a:r>
              <a:rPr lang="en-US" dirty="0" smtClean="0"/>
              <a:t>(Corruption risk index: 0 = if there is competition and public notice; </a:t>
            </a:r>
          </a:p>
          <a:p>
            <a:pPr algn="ctr"/>
            <a:r>
              <a:rPr lang="en-US" dirty="0" smtClean="0"/>
              <a:t>0,5 = if one of them is missing; 1 = if both of them is missing)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1188</Words>
  <Application>Microsoft Office PowerPoint</Application>
  <PresentationFormat>Diavetítés a képernyőre (16:9 oldalarány)</PresentationFormat>
  <Paragraphs>226</Paragraphs>
  <Slides>18</Slides>
  <Notes>14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Corruption versus Criminal State: The Hungarian Mafia State  Bálint MAGYAR 2018.12.04. Chisinau</vt:lpstr>
      <vt:lpstr>Stubborn structures of post-communism leading to autocratic regimes</vt:lpstr>
      <vt:lpstr>Main Corruption Patterns in the Post-Communist Region</vt:lpstr>
      <vt:lpstr>Patterns of corruption  in three ideal-type political regimes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Features of the Hungarian Mafia State – in 9 Points</vt:lpstr>
      <vt:lpstr>Hungarian Mafia State = Orbanized crime</vt:lpstr>
      <vt:lpstr>18.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1952</dc:creator>
  <cp:lastModifiedBy>Magyar Bálint</cp:lastModifiedBy>
  <cp:revision>297</cp:revision>
  <dcterms:created xsi:type="dcterms:W3CDTF">2014-02-13T21:05:22Z</dcterms:created>
  <dcterms:modified xsi:type="dcterms:W3CDTF">2018-12-01T16:16:30Z</dcterms:modified>
</cp:coreProperties>
</file>