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72" r:id="rId3"/>
    <p:sldId id="281" r:id="rId4"/>
    <p:sldId id="280" r:id="rId5"/>
    <p:sldId id="275" r:id="rId6"/>
    <p:sldId id="285" r:id="rId7"/>
    <p:sldId id="258" r:id="rId8"/>
  </p:sldIdLst>
  <p:sldSz cx="9144000" cy="6858000" type="screen4x3"/>
  <p:notesSz cx="6808788" cy="9940925"/>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4C6F"/>
    <a:srgbClr val="4A93B4"/>
    <a:srgbClr val="AFB3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6" autoAdjust="0"/>
    <p:restoredTop sz="73964" autoAdjust="0"/>
  </p:normalViewPr>
  <p:slideViewPr>
    <p:cSldViewPr>
      <p:cViewPr varScale="1">
        <p:scale>
          <a:sx n="74" d="100"/>
          <a:sy n="74" d="100"/>
        </p:scale>
        <p:origin x="1314" y="54"/>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notesViewPr>
    <p:cSldViewPr>
      <p:cViewPr varScale="1">
        <p:scale>
          <a:sx n="79" d="100"/>
          <a:sy n="79" d="100"/>
        </p:scale>
        <p:origin x="3954" y="102"/>
      </p:cViewPr>
      <p:guideLst>
        <p:guide orient="horz" pos="3131"/>
        <p:guide pos="214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521048839483293E-2"/>
          <c:y val="6.3674971378848838E-2"/>
          <c:w val="0.90821093040939971"/>
          <c:h val="0.81564003270083041"/>
        </c:manualLayout>
      </c:layout>
      <c:barChart>
        <c:barDir val="col"/>
        <c:grouping val="clustered"/>
        <c:varyColors val="0"/>
        <c:ser>
          <c:idx val="0"/>
          <c:order val="0"/>
          <c:tx>
            <c:strRef>
              <c:f>Sheet1!$B$1</c:f>
              <c:strCache>
                <c:ptCount val="1"/>
                <c:pt idx="0">
                  <c:v>Estonia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Sheet1!$A$2:$A$3</c:f>
              <c:numCache>
                <c:formatCode>0</c:formatCode>
                <c:ptCount val="2"/>
                <c:pt idx="0">
                  <c:v>1990</c:v>
                </c:pt>
                <c:pt idx="1">
                  <c:v>2017</c:v>
                </c:pt>
              </c:numCache>
            </c:numRef>
          </c:cat>
          <c:val>
            <c:numRef>
              <c:f>Sheet1!$B$2:$B$3</c:f>
              <c:numCache>
                <c:formatCode>0</c:formatCode>
                <c:ptCount val="2"/>
                <c:pt idx="0">
                  <c:v>3545</c:v>
                </c:pt>
                <c:pt idx="1">
                  <c:v>25920</c:v>
                </c:pt>
              </c:numCache>
            </c:numRef>
          </c:val>
          <c:extLst>
            <c:ext xmlns:c16="http://schemas.microsoft.com/office/drawing/2014/chart" uri="{C3380CC4-5D6E-409C-BE32-E72D297353CC}">
              <c16:uniqueId val="{00000000-D34E-4080-A92F-58CEC6647996}"/>
            </c:ext>
          </c:extLst>
        </c:ser>
        <c:ser>
          <c:idx val="1"/>
          <c:order val="1"/>
          <c:tx>
            <c:strRef>
              <c:f>Sheet1!$C$1</c:f>
              <c:strCache>
                <c:ptCount val="1"/>
                <c:pt idx="0">
                  <c:v>Moldova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Sheet1!$A$2:$A$3</c:f>
              <c:numCache>
                <c:formatCode>0</c:formatCode>
                <c:ptCount val="2"/>
                <c:pt idx="0">
                  <c:v>1990</c:v>
                </c:pt>
                <c:pt idx="1">
                  <c:v>2017</c:v>
                </c:pt>
              </c:numCache>
            </c:numRef>
          </c:cat>
          <c:val>
            <c:numRef>
              <c:f>Sheet1!$C$2:$C$3</c:f>
              <c:numCache>
                <c:formatCode>0</c:formatCode>
                <c:ptCount val="2"/>
                <c:pt idx="0">
                  <c:v>3593</c:v>
                </c:pt>
                <c:pt idx="1">
                  <c:v>8128</c:v>
                </c:pt>
              </c:numCache>
            </c:numRef>
          </c:val>
          <c:extLst>
            <c:ext xmlns:c16="http://schemas.microsoft.com/office/drawing/2014/chart" uri="{C3380CC4-5D6E-409C-BE32-E72D297353CC}">
              <c16:uniqueId val="{00000001-D34E-4080-A92F-58CEC6647996}"/>
            </c:ext>
          </c:extLst>
        </c:ser>
        <c:dLbls>
          <c:dLblPos val="outEnd"/>
          <c:showLegendKey val="0"/>
          <c:showVal val="1"/>
          <c:showCatName val="0"/>
          <c:showSerName val="0"/>
          <c:showPercent val="0"/>
          <c:showBubbleSize val="0"/>
        </c:dLbls>
        <c:gapWidth val="219"/>
        <c:overlap val="-27"/>
        <c:axId val="1611898655"/>
        <c:axId val="1611897823"/>
      </c:barChart>
      <c:catAx>
        <c:axId val="1611898655"/>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11897823"/>
        <c:crosses val="autoZero"/>
        <c:auto val="1"/>
        <c:lblAlgn val="ctr"/>
        <c:lblOffset val="100"/>
        <c:noMultiLvlLbl val="0"/>
      </c:catAx>
      <c:valAx>
        <c:axId val="161189782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11898655"/>
        <c:crosses val="autoZero"/>
        <c:crossBetween val="between"/>
      </c:valAx>
      <c:spPr>
        <a:noFill/>
        <a:ln>
          <a:noFill/>
        </a:ln>
        <a:effectLst/>
      </c:spPr>
    </c:plotArea>
    <c:legend>
      <c:legendPos val="b"/>
      <c:layout>
        <c:manualLayout>
          <c:xMode val="edge"/>
          <c:yMode val="edge"/>
          <c:x val="0.15528421079717977"/>
          <c:y val="0.93089284868258182"/>
          <c:w val="0.75479092686943539"/>
          <c:h val="6.9107151317418181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475"/>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ro-RO"/>
          </a:p>
        </p:txBody>
      </p:sp>
      <p:sp>
        <p:nvSpPr>
          <p:cNvPr id="3" name="Date Placeholder 2"/>
          <p:cNvSpPr>
            <a:spLocks noGrp="1"/>
          </p:cNvSpPr>
          <p:nvPr>
            <p:ph type="dt" sz="quarter" idx="1"/>
          </p:nvPr>
        </p:nvSpPr>
        <p:spPr>
          <a:xfrm>
            <a:off x="3856038" y="0"/>
            <a:ext cx="2951162" cy="498475"/>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3FB12311-7F9A-4CF9-8A8A-C156744CAD7C}" type="datetimeFigureOut">
              <a:rPr lang="ro-RO"/>
              <a:pPr>
                <a:defRPr/>
              </a:pPr>
              <a:t>04.12.2018</a:t>
            </a:fld>
            <a:endParaRPr lang="ro-RO"/>
          </a:p>
        </p:txBody>
      </p:sp>
      <p:sp>
        <p:nvSpPr>
          <p:cNvPr id="4" name="Footer Placeholder 3"/>
          <p:cNvSpPr>
            <a:spLocks noGrp="1"/>
          </p:cNvSpPr>
          <p:nvPr>
            <p:ph type="ftr" sz="quarter" idx="2"/>
          </p:nvPr>
        </p:nvSpPr>
        <p:spPr>
          <a:xfrm>
            <a:off x="0" y="9442450"/>
            <a:ext cx="2951163" cy="49847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ro-RO"/>
          </a:p>
        </p:txBody>
      </p:sp>
      <p:sp>
        <p:nvSpPr>
          <p:cNvPr id="5" name="Slide Number Placeholder 4"/>
          <p:cNvSpPr>
            <a:spLocks noGrp="1"/>
          </p:cNvSpPr>
          <p:nvPr>
            <p:ph type="sldNum" sz="quarter" idx="3"/>
          </p:nvPr>
        </p:nvSpPr>
        <p:spPr>
          <a:xfrm>
            <a:off x="3856038" y="9442450"/>
            <a:ext cx="2951162" cy="49847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F2CAE3D-05D2-48B1-9523-920D826E61BB}" type="slidenum">
              <a:rPr lang="ro-RO" altLang="en-US"/>
              <a:pPr>
                <a:defRPr/>
              </a:pPr>
              <a:t>‹#›</a:t>
            </a:fld>
            <a:endParaRPr lang="ro-RO" altLang="en-US"/>
          </a:p>
        </p:txBody>
      </p:sp>
    </p:spTree>
    <p:extLst>
      <p:ext uri="{BB962C8B-B14F-4D97-AF65-F5344CB8AC3E}">
        <p14:creationId xmlns:p14="http://schemas.microsoft.com/office/powerpoint/2010/main" val="2870810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ro-RO"/>
          </a:p>
        </p:txBody>
      </p:sp>
      <p:sp>
        <p:nvSpPr>
          <p:cNvPr id="3" name="Date Placeholder 2"/>
          <p:cNvSpPr>
            <a:spLocks noGrp="1"/>
          </p:cNvSpPr>
          <p:nvPr>
            <p:ph type="dt" idx="1"/>
          </p:nvPr>
        </p:nvSpPr>
        <p:spPr>
          <a:xfrm>
            <a:off x="3856038" y="0"/>
            <a:ext cx="2951162"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2B4C64D1-93FA-41D5-81AE-D647409AA584}" type="datetimeFigureOut">
              <a:rPr lang="ro-RO"/>
              <a:pPr>
                <a:defRPr/>
              </a:pPr>
              <a:t>04.12.2018</a:t>
            </a:fld>
            <a:endParaRPr lang="ro-RO"/>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pPr lvl="0"/>
            <a:endParaRPr lang="ro-RO" noProof="0"/>
          </a:p>
        </p:txBody>
      </p:sp>
      <p:sp>
        <p:nvSpPr>
          <p:cNvPr id="5" name="Notes Placeholder 4"/>
          <p:cNvSpPr>
            <a:spLocks noGrp="1"/>
          </p:cNvSpPr>
          <p:nvPr>
            <p:ph type="body" sz="quarter" idx="3"/>
          </p:nvPr>
        </p:nvSpPr>
        <p:spPr>
          <a:xfrm>
            <a:off x="681038" y="4721225"/>
            <a:ext cx="5446712" cy="447357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ro-RO" noProof="0"/>
          </a:p>
        </p:txBody>
      </p:sp>
      <p:sp>
        <p:nvSpPr>
          <p:cNvPr id="6" name="Footer Placeholder 5"/>
          <p:cNvSpPr>
            <a:spLocks noGrp="1"/>
          </p:cNvSpPr>
          <p:nvPr>
            <p:ph type="ftr" sz="quarter" idx="4"/>
          </p:nvPr>
        </p:nvSpPr>
        <p:spPr>
          <a:xfrm>
            <a:off x="0" y="9442450"/>
            <a:ext cx="2951163" cy="49688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ro-RO"/>
          </a:p>
        </p:txBody>
      </p:sp>
      <p:sp>
        <p:nvSpPr>
          <p:cNvPr id="7" name="Slide Number Placeholder 6"/>
          <p:cNvSpPr>
            <a:spLocks noGrp="1"/>
          </p:cNvSpPr>
          <p:nvPr>
            <p:ph type="sldNum" sz="quarter" idx="5"/>
          </p:nvPr>
        </p:nvSpPr>
        <p:spPr>
          <a:xfrm>
            <a:off x="3856038" y="9442450"/>
            <a:ext cx="2951162" cy="49688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0678873-94D0-4E28-B667-68D9BECAFA3C}" type="slidenum">
              <a:rPr lang="ro-RO" altLang="en-US"/>
              <a:pPr>
                <a:defRPr/>
              </a:pPr>
              <a:t>‹#›</a:t>
            </a:fld>
            <a:endParaRPr lang="ro-RO" altLang="en-US"/>
          </a:p>
        </p:txBody>
      </p:sp>
    </p:spTree>
    <p:extLst>
      <p:ext uri="{BB962C8B-B14F-4D97-AF65-F5344CB8AC3E}">
        <p14:creationId xmlns:p14="http://schemas.microsoft.com/office/powerpoint/2010/main" val="3305909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Rectangle 4"/>
          <p:cNvSpPr/>
          <p:nvPr userDrawn="1"/>
        </p:nvSpPr>
        <p:spPr>
          <a:xfrm>
            <a:off x="-152400" y="0"/>
            <a:ext cx="1371600" cy="2286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o-RO" dirty="0"/>
          </a:p>
        </p:txBody>
      </p:sp>
      <p:sp>
        <p:nvSpPr>
          <p:cNvPr id="6" name="Rectangle 5"/>
          <p:cNvSpPr/>
          <p:nvPr userDrawn="1"/>
        </p:nvSpPr>
        <p:spPr>
          <a:xfrm>
            <a:off x="-152400" y="1447800"/>
            <a:ext cx="1371600" cy="23622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o-RO" dirty="0"/>
          </a:p>
        </p:txBody>
      </p:sp>
      <p:sp>
        <p:nvSpPr>
          <p:cNvPr id="7" name="Rectangle 6"/>
          <p:cNvSpPr/>
          <p:nvPr userDrawn="1"/>
        </p:nvSpPr>
        <p:spPr>
          <a:xfrm>
            <a:off x="-152400" y="3657600"/>
            <a:ext cx="1371600" cy="3200400"/>
          </a:xfrm>
          <a:prstGeom prst="rect">
            <a:avLst/>
          </a:prstGeom>
          <a:solidFill>
            <a:srgbClr val="014C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o-RO" dirty="0"/>
          </a:p>
        </p:txBody>
      </p:sp>
      <p:sp>
        <p:nvSpPr>
          <p:cNvPr id="2" name="Title 1"/>
          <p:cNvSpPr>
            <a:spLocks noGrp="1"/>
          </p:cNvSpPr>
          <p:nvPr>
            <p:ph type="ctrTitle"/>
          </p:nvPr>
        </p:nvSpPr>
        <p:spPr>
          <a:xfrm>
            <a:off x="1524000" y="228600"/>
            <a:ext cx="7086600" cy="3505200"/>
          </a:xfrm>
        </p:spPr>
        <p:txBody>
          <a:bodyPr/>
          <a:lstStyle>
            <a:lvl1pPr algn="ctr">
              <a:defRPr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057400" y="4495800"/>
            <a:ext cx="6553200" cy="1219200"/>
          </a:xfrm>
        </p:spPr>
        <p:txBody>
          <a:bodyPr/>
          <a:lstStyle>
            <a:lvl1pPr marL="0" indent="0" algn="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ro-RO" dirty="0" smtClean="0"/>
          </a:p>
        </p:txBody>
      </p:sp>
      <p:sp>
        <p:nvSpPr>
          <p:cNvPr id="24" name="Content Placeholder 23"/>
          <p:cNvSpPr>
            <a:spLocks noGrp="1"/>
          </p:cNvSpPr>
          <p:nvPr>
            <p:ph sz="quarter" idx="12"/>
          </p:nvPr>
        </p:nvSpPr>
        <p:spPr>
          <a:xfrm>
            <a:off x="1524000" y="3886200"/>
            <a:ext cx="2286000" cy="381000"/>
          </a:xfrm>
        </p:spPr>
        <p:txBody>
          <a:bodyPr>
            <a:noAutofit/>
          </a:bodyPr>
          <a:lstStyle>
            <a:lvl1pPr>
              <a:buNone/>
              <a:defRPr sz="2000" baseline="0"/>
            </a:lvl1pPr>
          </a:lstStyle>
          <a:p>
            <a:pPr lvl="0"/>
            <a:r>
              <a:rPr lang="en-US" smtClean="0"/>
              <a:t>Click to edit Master text styles</a:t>
            </a:r>
          </a:p>
        </p:txBody>
      </p:sp>
      <p:sp>
        <p:nvSpPr>
          <p:cNvPr id="9" name="Date Placeholder 3"/>
          <p:cNvSpPr>
            <a:spLocks noGrp="1"/>
          </p:cNvSpPr>
          <p:nvPr>
            <p:ph type="dt" sz="half" idx="13"/>
          </p:nvPr>
        </p:nvSpPr>
        <p:spPr/>
        <p:txBody>
          <a:bodyPr/>
          <a:lstStyle>
            <a:lvl1pPr>
              <a:defRPr/>
            </a:lvl1pPr>
          </a:lstStyle>
          <a:p>
            <a:pPr>
              <a:defRPr/>
            </a:pPr>
            <a:fld id="{1CCE5F96-C8DB-46F7-8D17-36C65F68FF9D}" type="datetimeFigureOut">
              <a:rPr lang="en-US"/>
              <a:pPr>
                <a:defRPr/>
              </a:pPr>
              <a:t>Tue 04.12.18</a:t>
            </a:fld>
            <a:endParaRPr lang="en-US"/>
          </a:p>
        </p:txBody>
      </p:sp>
      <p:sp>
        <p:nvSpPr>
          <p:cNvPr id="10" name="Footer Placeholder 4"/>
          <p:cNvSpPr>
            <a:spLocks noGrp="1"/>
          </p:cNvSpPr>
          <p:nvPr>
            <p:ph type="ftr" sz="quarter" idx="14"/>
          </p:nvPr>
        </p:nvSpPr>
        <p:spPr/>
        <p:txBody>
          <a:bodyPr/>
          <a:lstStyle>
            <a:lvl1pPr>
              <a:defRPr/>
            </a:lvl1pPr>
          </a:lstStyle>
          <a:p>
            <a:pPr>
              <a:defRPr/>
            </a:pPr>
            <a:endParaRPr lang="en-US" dirty="0"/>
          </a:p>
        </p:txBody>
      </p:sp>
      <p:pic>
        <p:nvPicPr>
          <p:cNvPr id="11" name="Picture 10" descr="C:\Users\user\Desktop\CRJM\logo engl.JPG"/>
          <p:cNvPicPr/>
          <p:nvPr userDrawn="1"/>
        </p:nvPicPr>
        <p:blipFill>
          <a:blip r:embed="rId2" cstate="print"/>
          <a:srcRect/>
          <a:stretch>
            <a:fillRect/>
          </a:stretch>
        </p:blipFill>
        <p:spPr bwMode="auto">
          <a:xfrm>
            <a:off x="3987482" y="6248400"/>
            <a:ext cx="2159635" cy="457200"/>
          </a:xfrm>
          <a:prstGeom prst="rect">
            <a:avLst/>
          </a:prstGeom>
          <a:noFill/>
          <a:ln w="9525">
            <a:noFill/>
            <a:miter lim="800000"/>
            <a:headEnd/>
            <a:tailEnd/>
          </a:ln>
        </p:spPr>
      </p:pic>
    </p:spTree>
  </p:cSld>
  <p:clrMapOvr>
    <a:masterClrMapping/>
  </p:clrMapOvr>
  <p:transition spd="slow">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4A0B8A9C-6317-4C38-88F8-753750E3507C}" type="datetimeFigureOut">
              <a:rPr lang="en-US"/>
              <a:pPr>
                <a:defRPr/>
              </a:pPr>
              <a:t>Tue 04.12.18</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DC523C59-C883-4996-8BE4-F483FDF88B98}" type="slidenum">
              <a:rPr lang="en-US" altLang="en-US"/>
              <a:pPr>
                <a:defRPr/>
              </a:pPr>
              <a:t>‹#›</a:t>
            </a:fld>
            <a:endParaRPr lang="en-US" altLang="en-US"/>
          </a:p>
        </p:txBody>
      </p:sp>
    </p:spTree>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5DF754A-8C10-4CA2-BC17-4ACF227874B2}" type="datetimeFigureOut">
              <a:rPr lang="en-US"/>
              <a:pPr>
                <a:defRPr/>
              </a:pPr>
              <a:t>Tue 04.12.18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FA54F815-52D4-45DE-84B5-35841CE805A9}" type="slidenum">
              <a:rPr lang="en-US" altLang="en-US"/>
              <a:pPr>
                <a:defRPr/>
              </a:pPr>
              <a:t>‹#›</a:t>
            </a:fld>
            <a:endParaRPr lang="en-US" altLang="en-US"/>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27D132F-EF59-4064-B537-B06ABE2F0AB3}" type="datetimeFigureOut">
              <a:rPr lang="en-US"/>
              <a:pPr>
                <a:defRPr/>
              </a:pPr>
              <a:t>Tue 04.12.18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9AAC9B55-6EB3-40A6-B653-9460E86ED247}" type="slidenum">
              <a:rPr lang="en-US" altLang="en-US"/>
              <a:pPr>
                <a:defRPr/>
              </a:pPr>
              <a:t>‹#›</a:t>
            </a:fld>
            <a:endParaRPr lang="en-US" altLang="en-US"/>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iapositiva titolo con immagine">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rot="10800000" flipV="1">
            <a:off x="1090613" y="4552950"/>
            <a:ext cx="7056437" cy="522288"/>
          </a:xfrm>
          <a:prstGeom prst="rect">
            <a:avLst/>
          </a:prstGeom>
          <a:noFill/>
          <a:ln w="9525">
            <a:noFill/>
            <a:miter lim="800000"/>
            <a:headEnd/>
            <a:tailEnd/>
          </a:ln>
        </p:spPr>
        <p:txBody>
          <a:bodyPr>
            <a:spAutoFit/>
          </a:bodyPr>
          <a:lstStyle/>
          <a:p>
            <a:pPr algn="ctr" eaLnBrk="1" hangingPunct="1">
              <a:defRPr/>
            </a:pPr>
            <a:r>
              <a:rPr lang="ro-RO" sz="2800" b="1" u="sng">
                <a:solidFill>
                  <a:srgbClr val="0070C0"/>
                </a:solidFill>
              </a:rPr>
              <a:t>www.crjm.org</a:t>
            </a:r>
            <a:endParaRPr lang="en-US" sz="2800" b="1" u="sng">
              <a:solidFill>
                <a:srgbClr val="0070C0"/>
              </a:solidFill>
            </a:endParaRPr>
          </a:p>
        </p:txBody>
      </p:sp>
      <p:pic>
        <p:nvPicPr>
          <p:cNvPr id="4" name="Picture 3" descr="C:\Users\user\Desktop\CRJM\logo engl.JPG"/>
          <p:cNvPicPr/>
          <p:nvPr userDrawn="1"/>
        </p:nvPicPr>
        <p:blipFill>
          <a:blip r:embed="rId2" cstate="print"/>
          <a:srcRect/>
          <a:stretch>
            <a:fillRect/>
          </a:stretch>
        </p:blipFill>
        <p:spPr bwMode="auto">
          <a:xfrm>
            <a:off x="2478722" y="2667000"/>
            <a:ext cx="4280218" cy="914400"/>
          </a:xfrm>
          <a:prstGeom prst="rect">
            <a:avLst/>
          </a:prstGeom>
          <a:noFill/>
          <a:ln w="9525">
            <a:noFill/>
            <a:miter lim="800000"/>
            <a:headEnd/>
            <a:tailEnd/>
          </a:ln>
        </p:spPr>
      </p:pic>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E7B8216-6934-4621-88D2-E9D06E09CBD9}" type="slidenum">
              <a:rPr lang="ro-RO" altLang="en-US"/>
              <a:pPr>
                <a:defRPr/>
              </a:pPr>
              <a:t>‹#›</a:t>
            </a:fld>
            <a:endParaRPr lang="en-US" altLang="en-US"/>
          </a:p>
        </p:txBody>
      </p:sp>
    </p:spTree>
  </p:cSld>
  <p:clrMapOvr>
    <a:masterClrMapping/>
  </p:clrMapOvr>
  <p:transition spd="slow">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a:xfrm flipH="1" flipV="1">
            <a:off x="0" y="1143000"/>
            <a:ext cx="9144000" cy="152400"/>
          </a:xfrm>
          <a:prstGeom prst="rect">
            <a:avLst/>
          </a:prstGeom>
          <a:solidFill>
            <a:srgbClr val="014C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o-RO" dirty="0"/>
          </a:p>
        </p:txBody>
      </p:sp>
      <p:sp>
        <p:nvSpPr>
          <p:cNvPr id="2" name="Title 1"/>
          <p:cNvSpPr>
            <a:spLocks noGrp="1"/>
          </p:cNvSpPr>
          <p:nvPr>
            <p:ph type="title"/>
          </p:nvPr>
        </p:nvSpPr>
        <p:spPr>
          <a:xfrm>
            <a:off x="228600" y="274638"/>
            <a:ext cx="8686800" cy="79216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228600" y="1371600"/>
            <a:ext cx="8686800" cy="4754563"/>
          </a:xfrm>
        </p:spPr>
        <p:txBody>
          <a:bodyPr>
            <a:normAutofit/>
          </a:bodyPr>
          <a:lstStyle>
            <a:lvl1pPr>
              <a:lnSpc>
                <a:spcPct val="125000"/>
              </a:lnSpc>
              <a:defRPr sz="2400">
                <a:solidFill>
                  <a:schemeClr val="tx1"/>
                </a:solidFill>
              </a:defRPr>
            </a:lvl1pPr>
            <a:lvl2pPr>
              <a:lnSpc>
                <a:spcPct val="125000"/>
              </a:lnSpc>
              <a:defRPr sz="2000">
                <a:solidFill>
                  <a:schemeClr val="tx1"/>
                </a:solidFill>
              </a:defRPr>
            </a:lvl2pPr>
            <a:lvl3pPr>
              <a:lnSpc>
                <a:spcPct val="125000"/>
              </a:lnSpc>
              <a:buFont typeface="Courier New" pitchFamily="49" charset="0"/>
              <a:buChar char="o"/>
              <a:defRPr sz="1800">
                <a:solidFill>
                  <a:schemeClr val="tx1"/>
                </a:solidFill>
              </a:defRPr>
            </a:lvl3pPr>
            <a:lvl4pPr>
              <a:lnSpc>
                <a:spcPct val="125000"/>
              </a:lnSpc>
              <a:buFont typeface="Calibri" pitchFamily="34" charset="0"/>
              <a:buChar char="»"/>
              <a:defRPr sz="1600">
                <a:solidFill>
                  <a:schemeClr val="tx1"/>
                </a:solidFill>
              </a:defRPr>
            </a:lvl4pPr>
            <a:lvl5pPr>
              <a:defRPr sz="24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6" name="Footer Placeholder 4"/>
          <p:cNvSpPr>
            <a:spLocks noGrp="1"/>
          </p:cNvSpPr>
          <p:nvPr>
            <p:ph type="ftr" sz="quarter" idx="10"/>
          </p:nvPr>
        </p:nvSpPr>
        <p:spPr/>
        <p:txBody>
          <a:bodyPr/>
          <a:lstStyle>
            <a:lvl1pPr>
              <a:defRPr/>
            </a:lvl1pPr>
          </a:lstStyle>
          <a:p>
            <a:pPr>
              <a:defRPr/>
            </a:pPr>
            <a:endParaRPr lang="en-US" dirty="0"/>
          </a:p>
        </p:txBody>
      </p:sp>
      <p:sp>
        <p:nvSpPr>
          <p:cNvPr id="7" name="Slide Number Placeholder 5"/>
          <p:cNvSpPr>
            <a:spLocks noGrp="1"/>
          </p:cNvSpPr>
          <p:nvPr>
            <p:ph type="sldNum" sz="quarter" idx="11"/>
          </p:nvPr>
        </p:nvSpPr>
        <p:spPr/>
        <p:txBody>
          <a:bodyPr/>
          <a:lstStyle>
            <a:lvl1pPr>
              <a:defRPr smtClean="0"/>
            </a:lvl1pPr>
          </a:lstStyle>
          <a:p>
            <a:pPr>
              <a:defRPr/>
            </a:pPr>
            <a:fld id="{6AA14D14-5B0E-48B7-BFEB-A7DCB7B43BE2}" type="slidenum">
              <a:rPr lang="en-US" altLang="en-US"/>
              <a:pPr>
                <a:defRPr/>
              </a:pPr>
              <a:t>‹#›</a:t>
            </a:fld>
            <a:endParaRPr lang="en-US" altLang="en-US"/>
          </a:p>
        </p:txBody>
      </p:sp>
      <p:pic>
        <p:nvPicPr>
          <p:cNvPr id="8" name="Picture 7" descr="C:\Users\user\Desktop\CRJM\logo engl.JPG"/>
          <p:cNvPicPr/>
          <p:nvPr userDrawn="1"/>
        </p:nvPicPr>
        <p:blipFill>
          <a:blip r:embed="rId2" cstate="print"/>
          <a:srcRect/>
          <a:stretch>
            <a:fillRect/>
          </a:stretch>
        </p:blipFill>
        <p:spPr bwMode="auto">
          <a:xfrm>
            <a:off x="3492182" y="6219296"/>
            <a:ext cx="2159635" cy="457200"/>
          </a:xfrm>
          <a:prstGeom prst="rect">
            <a:avLst/>
          </a:prstGeom>
          <a:noFill/>
          <a:ln w="9525">
            <a:noFill/>
            <a:miter lim="800000"/>
            <a:headEnd/>
            <a:tailEnd/>
          </a:ln>
        </p:spPr>
      </p:pic>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44A9E8F-6099-4A37-B423-647496C40E5F}" type="datetimeFigureOut">
              <a:rPr lang="en-US"/>
              <a:pPr>
                <a:defRPr/>
              </a:pPr>
              <a:t>Tue 04.12.18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6320D96F-9E88-4DEB-BBC8-3E2231286250}" type="slidenum">
              <a:rPr lang="en-US" altLang="en-US"/>
              <a:pPr>
                <a:defRPr/>
              </a:pPr>
              <a:t>‹#›</a:t>
            </a:fld>
            <a:endParaRPr lang="en-US" altLang="en-US"/>
          </a:p>
        </p:txBody>
      </p:sp>
    </p:spTree>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6002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1BE39684-CFF5-4A90-BD6A-639CC971D956}" type="datetimeFigureOut">
              <a:rPr lang="en-US"/>
              <a:pPr>
                <a:defRPr/>
              </a:pPr>
              <a:t>Tue 04.12.18</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81F90F21-2DBB-4882-B803-237C9331496A}" type="slidenum">
              <a:rPr lang="en-US" altLang="en-US"/>
              <a:pPr>
                <a:defRPr/>
              </a:pPr>
              <a:t>‹#›</a:t>
            </a:fld>
            <a:endParaRPr lang="en-US" altLang="en-US"/>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859EC859-1742-4E64-8D04-EE24D1F6F70A}" type="datetimeFigureOut">
              <a:rPr lang="en-US"/>
              <a:pPr>
                <a:defRPr/>
              </a:pPr>
              <a:t>Tue 04.12.18</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3AEF5FD8-E612-487B-B384-BBE37FEE55F0}" type="slidenum">
              <a:rPr lang="en-US" altLang="en-US"/>
              <a:pPr>
                <a:defRPr/>
              </a:pPr>
              <a:t>‹#›</a:t>
            </a:fld>
            <a:endParaRPr lang="en-US" altLang="en-US"/>
          </a:p>
        </p:txBody>
      </p:sp>
    </p:spTree>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8E64730D-D1FE-4355-A8DD-693882B22290}" type="datetimeFigureOut">
              <a:rPr lang="en-US"/>
              <a:pPr>
                <a:defRPr/>
              </a:pPr>
              <a:t>Tue 04.12.18</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8961BD17-A5F0-464B-AE16-34035D8EF909}" type="slidenum">
              <a:rPr lang="en-US" altLang="en-US"/>
              <a:pPr>
                <a:defRPr/>
              </a:pPr>
              <a:t>‹#›</a:t>
            </a:fld>
            <a:endParaRPr lang="en-US" altLang="en-US"/>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5A8C3B2E-F11C-4E05-8DDE-ACA33547E63E}" type="datetimeFigureOut">
              <a:rPr lang="en-US"/>
              <a:pPr>
                <a:defRPr/>
              </a:pPr>
              <a:t>Tue 04.12.18</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EDB92A43-4468-447B-BC88-E6029AA17ABC}" type="slidenum">
              <a:rPr lang="en-US" altLang="en-US"/>
              <a:pPr>
                <a:defRPr/>
              </a:pPr>
              <a:t>‹#›</a:t>
            </a:fld>
            <a:endParaRPr lang="en-US" altLang="en-US"/>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27797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685800" y="1435100"/>
            <a:ext cx="27797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2603F837-D231-477C-BF03-38AAECFF4857}" type="datetimeFigureOut">
              <a:rPr lang="en-US"/>
              <a:pPr>
                <a:defRPr/>
              </a:pPr>
              <a:t>Tue 04.12.18</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AACBDC54-D48C-4B7E-B020-32440F17CBB6}" type="slidenum">
              <a:rPr lang="en-US" altLang="en-US"/>
              <a:pPr>
                <a:defRPr/>
              </a:pPr>
              <a:t>‹#›</a:t>
            </a:fld>
            <a:endParaRPr lang="en-US" altLang="en-US"/>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lvl1pPr>
          </a:lstStyle>
          <a:p>
            <a:pPr>
              <a:defRPr/>
            </a:pPr>
            <a:fld id="{35A67B0B-51B0-4FDE-B235-946D822D6504}" type="slidenum">
              <a:rPr lang="ro-RO" altLang="en-US"/>
              <a:pPr>
                <a:defRPr/>
              </a:pPr>
              <a:t>‹#›</a:t>
            </a:fld>
            <a:endParaRPr lang="en-US" altLang="en-US"/>
          </a:p>
        </p:txBody>
      </p:sp>
      <p:sp>
        <p:nvSpPr>
          <p:cNvPr id="1029" name="Title Placeholder 1"/>
          <p:cNvSpPr>
            <a:spLocks noGrp="1"/>
          </p:cNvSpPr>
          <p:nvPr>
            <p:ph type="title"/>
          </p:nvPr>
        </p:nvSpPr>
        <p:spPr bwMode="auto">
          <a:xfrm>
            <a:off x="228600" y="274638"/>
            <a:ext cx="8686800"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o-RO" altLang="en-US" smtClean="0"/>
              <a:t>Template</a:t>
            </a:r>
            <a:endParaRPr lang="en-US" altLang="en-US" smtClean="0"/>
          </a:p>
        </p:txBody>
      </p:sp>
      <p:sp>
        <p:nvSpPr>
          <p:cNvPr id="1030" name="Text Placeholder 2"/>
          <p:cNvSpPr>
            <a:spLocks noGrp="1"/>
          </p:cNvSpPr>
          <p:nvPr>
            <p:ph type="body" idx="1"/>
          </p:nvPr>
        </p:nvSpPr>
        <p:spPr bwMode="auto">
          <a:xfrm>
            <a:off x="228600" y="1371600"/>
            <a:ext cx="8686800" cy="4754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o-RO" altLang="en-US" smtClean="0"/>
              <a:t>Nadejda hriptievschi </a:t>
            </a:r>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776" r:id="rId1"/>
    <p:sldLayoutId id="2147483775"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Lst>
  <p:transition spd="slow">
    <p:wipe dir="d"/>
  </p:transition>
  <p:txStyles>
    <p:titleStyle>
      <a:lvl1pPr algn="ctr" rtl="0" eaLnBrk="0" fontAlgn="base" hangingPunct="0">
        <a:spcBef>
          <a:spcPct val="0"/>
        </a:spcBef>
        <a:spcAft>
          <a:spcPct val="0"/>
        </a:spcAft>
        <a:defRPr sz="2800" b="1" kern="1200">
          <a:solidFill>
            <a:schemeClr val="tx1"/>
          </a:solidFill>
          <a:latin typeface="+mj-lt"/>
          <a:ea typeface="+mj-ea"/>
          <a:cs typeface="+mj-cs"/>
        </a:defRPr>
      </a:lvl1pPr>
      <a:lvl2pPr algn="ctr" rtl="0" eaLnBrk="0" fontAlgn="base" hangingPunct="0">
        <a:spcBef>
          <a:spcPct val="0"/>
        </a:spcBef>
        <a:spcAft>
          <a:spcPct val="0"/>
        </a:spcAft>
        <a:defRPr sz="2800" b="1">
          <a:solidFill>
            <a:schemeClr val="tx1"/>
          </a:solidFill>
          <a:latin typeface="Calibri" pitchFamily="34" charset="0"/>
        </a:defRPr>
      </a:lvl2pPr>
      <a:lvl3pPr algn="ctr" rtl="0" eaLnBrk="0" fontAlgn="base" hangingPunct="0">
        <a:spcBef>
          <a:spcPct val="0"/>
        </a:spcBef>
        <a:spcAft>
          <a:spcPct val="0"/>
        </a:spcAft>
        <a:defRPr sz="2800" b="1">
          <a:solidFill>
            <a:schemeClr val="tx1"/>
          </a:solidFill>
          <a:latin typeface="Calibri" pitchFamily="34" charset="0"/>
        </a:defRPr>
      </a:lvl3pPr>
      <a:lvl4pPr algn="ctr" rtl="0" eaLnBrk="0" fontAlgn="base" hangingPunct="0">
        <a:spcBef>
          <a:spcPct val="0"/>
        </a:spcBef>
        <a:spcAft>
          <a:spcPct val="0"/>
        </a:spcAft>
        <a:defRPr sz="2800" b="1">
          <a:solidFill>
            <a:schemeClr val="tx1"/>
          </a:solidFill>
          <a:latin typeface="Calibri" pitchFamily="34" charset="0"/>
        </a:defRPr>
      </a:lvl4pPr>
      <a:lvl5pPr algn="ctr" rtl="0" eaLnBrk="0" fontAlgn="base" hangingPunct="0">
        <a:spcBef>
          <a:spcPct val="0"/>
        </a:spcBef>
        <a:spcAft>
          <a:spcPct val="0"/>
        </a:spcAft>
        <a:defRPr sz="2800" b="1">
          <a:solidFill>
            <a:schemeClr val="tx1"/>
          </a:solidFill>
          <a:latin typeface="Calibri" pitchFamily="34" charset="0"/>
        </a:defRPr>
      </a:lvl5pPr>
      <a:lvl6pPr marL="457200" algn="ctr" rtl="0" fontAlgn="base">
        <a:spcBef>
          <a:spcPct val="0"/>
        </a:spcBef>
        <a:spcAft>
          <a:spcPct val="0"/>
        </a:spcAft>
        <a:defRPr sz="2800" b="1">
          <a:solidFill>
            <a:schemeClr val="tx1"/>
          </a:solidFill>
          <a:latin typeface="Calibri" pitchFamily="34" charset="0"/>
        </a:defRPr>
      </a:lvl6pPr>
      <a:lvl7pPr marL="914400" algn="ctr" rtl="0" fontAlgn="base">
        <a:spcBef>
          <a:spcPct val="0"/>
        </a:spcBef>
        <a:spcAft>
          <a:spcPct val="0"/>
        </a:spcAft>
        <a:defRPr sz="2800" b="1">
          <a:solidFill>
            <a:schemeClr val="tx1"/>
          </a:solidFill>
          <a:latin typeface="Calibri" pitchFamily="34" charset="0"/>
        </a:defRPr>
      </a:lvl7pPr>
      <a:lvl8pPr marL="1371600" algn="ctr" rtl="0" fontAlgn="base">
        <a:spcBef>
          <a:spcPct val="0"/>
        </a:spcBef>
        <a:spcAft>
          <a:spcPct val="0"/>
        </a:spcAft>
        <a:defRPr sz="2800" b="1">
          <a:solidFill>
            <a:schemeClr val="tx1"/>
          </a:solidFill>
          <a:latin typeface="Calibri" pitchFamily="34" charset="0"/>
        </a:defRPr>
      </a:lvl8pPr>
      <a:lvl9pPr marL="1828800" algn="ctr" rtl="0" fontAlgn="base">
        <a:spcBef>
          <a:spcPct val="0"/>
        </a:spcBef>
        <a:spcAft>
          <a:spcPct val="0"/>
        </a:spcAft>
        <a:defRPr sz="28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2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crjm.org/wp-content/uploads/2017/07/2017-07-11-Declaration-MJ-initiative-contrary-to-law.pdf"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a:xfrm>
            <a:off x="1295400" y="266700"/>
            <a:ext cx="7772400" cy="3505200"/>
          </a:xfrm>
        </p:spPr>
        <p:txBody>
          <a:bodyPr/>
          <a:lstStyle/>
          <a:p>
            <a:pPr algn="l" eaLnBrk="1" hangingPunct="1">
              <a:lnSpc>
                <a:spcPct val="150000"/>
              </a:lnSpc>
              <a:spcBef>
                <a:spcPts val="1200"/>
              </a:spcBef>
            </a:pPr>
            <a:r>
              <a:rPr lang="en-US" altLang="en-US" sz="3600" dirty="0" smtClean="0"/>
              <a:t>Understanding corruption to fight it</a:t>
            </a:r>
            <a:endParaRPr lang="ro-RO" altLang="en-US" sz="3600" b="0" i="1" u="sng" dirty="0" smtClean="0"/>
          </a:p>
        </p:txBody>
      </p:sp>
      <p:sp>
        <p:nvSpPr>
          <p:cNvPr id="14339" name="Subtitle 2"/>
          <p:cNvSpPr>
            <a:spLocks noGrp="1"/>
          </p:cNvSpPr>
          <p:nvPr>
            <p:ph type="subTitle" idx="1"/>
          </p:nvPr>
        </p:nvSpPr>
        <p:spPr/>
        <p:txBody>
          <a:bodyPr/>
          <a:lstStyle/>
          <a:p>
            <a:pPr eaLnBrk="1" hangingPunct="1"/>
            <a:r>
              <a:rPr lang="ro-RO" altLang="en-US" sz="1800" dirty="0" smtClean="0"/>
              <a:t>Vladislav GRIBINCEA,</a:t>
            </a:r>
          </a:p>
          <a:p>
            <a:pPr eaLnBrk="1" hangingPunct="1"/>
            <a:r>
              <a:rPr lang="en-US" altLang="en-US" sz="1800" dirty="0" smtClean="0"/>
              <a:t>Executive Director, </a:t>
            </a:r>
          </a:p>
          <a:p>
            <a:pPr eaLnBrk="1" hangingPunct="1"/>
            <a:r>
              <a:rPr lang="en-US" altLang="en-US" sz="1800" dirty="0" smtClean="0"/>
              <a:t>Legal Resources Centre from Moldova</a:t>
            </a:r>
            <a:endParaRPr lang="ro-RO" altLang="en-US" sz="1800" dirty="0" smtClean="0"/>
          </a:p>
        </p:txBody>
      </p:sp>
      <p:sp>
        <p:nvSpPr>
          <p:cNvPr id="14340" name="Content Placeholder 3"/>
          <p:cNvSpPr>
            <a:spLocks noGrp="1"/>
          </p:cNvSpPr>
          <p:nvPr>
            <p:ph sz="quarter" idx="12"/>
          </p:nvPr>
        </p:nvSpPr>
        <p:spPr/>
        <p:txBody>
          <a:bodyPr/>
          <a:lstStyle/>
          <a:p>
            <a:pPr eaLnBrk="1" hangingPunct="1"/>
            <a:r>
              <a:rPr lang="en-US" altLang="en-US" dirty="0" smtClean="0"/>
              <a:t>4 December 2018</a:t>
            </a:r>
            <a:endParaRPr lang="ro-RO" altLang="en-US" dirty="0" smtClean="0"/>
          </a:p>
        </p:txBody>
      </p:sp>
    </p:spTree>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8600" y="0"/>
            <a:ext cx="8686800" cy="1066800"/>
          </a:xfrm>
        </p:spPr>
        <p:txBody>
          <a:bodyPr/>
          <a:lstStyle/>
          <a:p>
            <a:r>
              <a:rPr lang="en-US" dirty="0" smtClean="0"/>
              <a:t>GDP (</a:t>
            </a:r>
            <a:r>
              <a:rPr lang="en-US" dirty="0"/>
              <a:t>USD</a:t>
            </a:r>
            <a:r>
              <a:rPr lang="en-US" dirty="0" smtClean="0"/>
              <a:t>) :  Estonia and Moldova</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84456196"/>
              </p:ext>
            </p:extLst>
          </p:nvPr>
        </p:nvGraphicFramePr>
        <p:xfrm>
          <a:off x="381000" y="1524000"/>
          <a:ext cx="7772400" cy="449580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corruption?</a:t>
            </a:r>
            <a:endParaRPr lang="ro-RO" dirty="0"/>
          </a:p>
        </p:txBody>
      </p:sp>
      <p:sp>
        <p:nvSpPr>
          <p:cNvPr id="3" name="Content Placeholder 2"/>
          <p:cNvSpPr>
            <a:spLocks noGrp="1"/>
          </p:cNvSpPr>
          <p:nvPr>
            <p:ph idx="1"/>
          </p:nvPr>
        </p:nvSpPr>
        <p:spPr>
          <a:xfrm>
            <a:off x="0" y="1371600"/>
            <a:ext cx="9067800" cy="4754563"/>
          </a:xfrm>
        </p:spPr>
        <p:txBody>
          <a:bodyPr anchor="ctr">
            <a:normAutofit/>
          </a:bodyPr>
          <a:lstStyle/>
          <a:p>
            <a:pPr marL="457200" lvl="0" indent="-457200">
              <a:lnSpc>
                <a:spcPct val="250000"/>
              </a:lnSpc>
              <a:buAutoNum type="alphaLcPeriod"/>
            </a:pPr>
            <a:r>
              <a:rPr lang="en-US" dirty="0" smtClean="0"/>
              <a:t>For lead political parties it is easier to keep power</a:t>
            </a:r>
          </a:p>
          <a:p>
            <a:pPr marL="457200" indent="-457200">
              <a:lnSpc>
                <a:spcPct val="250000"/>
              </a:lnSpc>
              <a:buAutoNum type="alphaLcPeriod"/>
            </a:pPr>
            <a:r>
              <a:rPr lang="en-US" dirty="0" smtClean="0"/>
              <a:t>Without corruption it is hard to do business in </a:t>
            </a:r>
            <a:r>
              <a:rPr lang="en-US" dirty="0" smtClean="0"/>
              <a:t>new </a:t>
            </a:r>
            <a:r>
              <a:rPr lang="en-US" dirty="0" smtClean="0"/>
              <a:t>democracies</a:t>
            </a:r>
          </a:p>
          <a:p>
            <a:pPr marL="457200" indent="-457200">
              <a:lnSpc>
                <a:spcPct val="250000"/>
              </a:lnSpc>
              <a:buAutoNum type="alphaLcPeriod"/>
            </a:pPr>
            <a:r>
              <a:rPr lang="en-US" dirty="0" smtClean="0"/>
              <a:t>People generally prefer comfort to fairness</a:t>
            </a:r>
            <a:endParaRPr lang="ro-RO" dirty="0"/>
          </a:p>
          <a:p>
            <a:endParaRPr lang="ro-RO" dirty="0"/>
          </a:p>
        </p:txBody>
      </p:sp>
    </p:spTree>
    <p:extLst>
      <p:ext uri="{BB962C8B-B14F-4D97-AF65-F5344CB8AC3E}">
        <p14:creationId xmlns:p14="http://schemas.microsoft.com/office/powerpoint/2010/main" val="109917374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do?</a:t>
            </a:r>
            <a:endParaRPr lang="ro-RO" dirty="0"/>
          </a:p>
        </p:txBody>
      </p:sp>
      <p:sp>
        <p:nvSpPr>
          <p:cNvPr id="3" name="Content Placeholder 2"/>
          <p:cNvSpPr>
            <a:spLocks noGrp="1"/>
          </p:cNvSpPr>
          <p:nvPr>
            <p:ph idx="1"/>
          </p:nvPr>
        </p:nvSpPr>
        <p:spPr>
          <a:xfrm>
            <a:off x="76200" y="1371600"/>
            <a:ext cx="8991600" cy="4754563"/>
          </a:xfrm>
        </p:spPr>
        <p:txBody>
          <a:bodyPr anchor="ctr">
            <a:normAutofit/>
          </a:bodyPr>
          <a:lstStyle/>
          <a:p>
            <a:pPr marL="457200" indent="-457200">
              <a:buAutoNum type="alphaLcPeriod"/>
            </a:pPr>
            <a:r>
              <a:rPr lang="en-US" dirty="0" smtClean="0"/>
              <a:t>Give chance for parties to exist without corruption</a:t>
            </a:r>
          </a:p>
          <a:p>
            <a:pPr marL="857250" lvl="1" indent="-457200">
              <a:buFont typeface="Wingdings" panose="05000000000000000000" pitchFamily="2" charset="2"/>
              <a:buChar char="§"/>
            </a:pPr>
            <a:endParaRPr lang="en-US" dirty="0"/>
          </a:p>
          <a:p>
            <a:pPr marL="457200" indent="-457200">
              <a:buAutoNum type="alphaLcPeriod"/>
            </a:pPr>
            <a:r>
              <a:rPr lang="en-US" dirty="0" smtClean="0"/>
              <a:t>Make corruption less important for doing business</a:t>
            </a:r>
          </a:p>
          <a:p>
            <a:pPr marL="0" indent="0">
              <a:buNone/>
            </a:pPr>
            <a:endParaRPr lang="en-US" dirty="0" smtClean="0"/>
          </a:p>
          <a:p>
            <a:pPr marL="0" indent="0">
              <a:buNone/>
            </a:pPr>
            <a:r>
              <a:rPr lang="en-US" dirty="0" smtClean="0"/>
              <a:t>c. Make people feel that corruption does not go unpunished</a:t>
            </a:r>
            <a:endParaRPr lang="ro-RO" dirty="0"/>
          </a:p>
          <a:p>
            <a:pPr lvl="1"/>
            <a:endParaRPr lang="ro-RO" b="1" dirty="0"/>
          </a:p>
        </p:txBody>
      </p:sp>
    </p:spTree>
    <p:extLst>
      <p:ext uri="{BB962C8B-B14F-4D97-AF65-F5344CB8AC3E}">
        <p14:creationId xmlns:p14="http://schemas.microsoft.com/office/powerpoint/2010/main" val="254741263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measures that can lead to …</a:t>
            </a:r>
            <a:endParaRPr lang="ro-RO" dirty="0"/>
          </a:p>
        </p:txBody>
      </p:sp>
      <p:sp>
        <p:nvSpPr>
          <p:cNvPr id="3" name="Content Placeholder 2"/>
          <p:cNvSpPr>
            <a:spLocks noGrp="1"/>
          </p:cNvSpPr>
          <p:nvPr>
            <p:ph idx="1"/>
          </p:nvPr>
        </p:nvSpPr>
        <p:spPr/>
        <p:txBody>
          <a:bodyPr>
            <a:normAutofit/>
          </a:bodyPr>
          <a:lstStyle/>
          <a:p>
            <a:pPr marL="457200" lvl="0" indent="-457200">
              <a:lnSpc>
                <a:spcPct val="150000"/>
              </a:lnSpc>
              <a:buAutoNum type="alphaLcPeriod"/>
            </a:pPr>
            <a:r>
              <a:rPr lang="en-US" sz="2000" dirty="0" smtClean="0"/>
              <a:t>Make public servants value their position</a:t>
            </a:r>
          </a:p>
          <a:p>
            <a:pPr marL="457200" lvl="0" indent="-457200">
              <a:lnSpc>
                <a:spcPct val="150000"/>
              </a:lnSpc>
              <a:buAutoNum type="alphaLcPeriod"/>
            </a:pPr>
            <a:r>
              <a:rPr lang="en-US" sz="2000" dirty="0" smtClean="0"/>
              <a:t>Sufficient</a:t>
            </a:r>
            <a:r>
              <a:rPr lang="en-US" sz="2000" dirty="0" smtClean="0"/>
              <a:t> </a:t>
            </a:r>
            <a:r>
              <a:rPr lang="en-US" sz="2000" dirty="0" smtClean="0"/>
              <a:t>sanctions </a:t>
            </a:r>
            <a:r>
              <a:rPr lang="en-US" sz="2000" dirty="0"/>
              <a:t>to dissuade </a:t>
            </a:r>
            <a:r>
              <a:rPr lang="en-US" sz="2000" dirty="0" smtClean="0"/>
              <a:t>corruption</a:t>
            </a:r>
            <a:endParaRPr lang="en-US" sz="2000" dirty="0" smtClean="0"/>
          </a:p>
          <a:p>
            <a:pPr marL="457200" lvl="0" indent="-457200">
              <a:lnSpc>
                <a:spcPct val="150000"/>
              </a:lnSpc>
              <a:buAutoNum type="alphaLcPeriod"/>
            </a:pPr>
            <a:r>
              <a:rPr lang="en-US" sz="2000" dirty="0" smtClean="0"/>
              <a:t>Functional </a:t>
            </a:r>
            <a:r>
              <a:rPr lang="en-US" sz="2000" dirty="0" smtClean="0"/>
              <a:t>anticorruption institutions and inde</a:t>
            </a:r>
            <a:r>
              <a:rPr lang="en-US" sz="2000" dirty="0" smtClean="0"/>
              <a:t>pendent judges</a:t>
            </a:r>
            <a:endParaRPr lang="en-US" sz="2000" dirty="0" smtClean="0"/>
          </a:p>
          <a:p>
            <a:pPr marL="457200" indent="-457200">
              <a:lnSpc>
                <a:spcPct val="150000"/>
              </a:lnSpc>
              <a:buFont typeface="Arial" charset="0"/>
              <a:buAutoNum type="alphaLcPeriod"/>
            </a:pPr>
            <a:r>
              <a:rPr lang="en-US" sz="2000" dirty="0"/>
              <a:t>Limited </a:t>
            </a:r>
            <a:r>
              <a:rPr lang="en-US" sz="2000" dirty="0" smtClean="0"/>
              <a:t>discretion of </a:t>
            </a:r>
            <a:r>
              <a:rPr lang="en-US" sz="2000" smtClean="0"/>
              <a:t>public servants</a:t>
            </a:r>
            <a:endParaRPr lang="en-US" sz="2000" dirty="0"/>
          </a:p>
          <a:p>
            <a:pPr marL="457200" lvl="0" indent="-457200">
              <a:lnSpc>
                <a:spcPct val="150000"/>
              </a:lnSpc>
              <a:buAutoNum type="alphaLcPeriod"/>
            </a:pPr>
            <a:r>
              <a:rPr lang="en-US" sz="2000" dirty="0" smtClean="0"/>
              <a:t>More transparency</a:t>
            </a:r>
          </a:p>
          <a:p>
            <a:pPr marL="457200" lvl="0" indent="-457200">
              <a:lnSpc>
                <a:spcPct val="150000"/>
              </a:lnSpc>
              <a:buAutoNum type="alphaLcPeriod"/>
            </a:pPr>
            <a:r>
              <a:rPr lang="en-US" sz="2000" dirty="0" smtClean="0"/>
              <a:t>Prove that merits matter</a:t>
            </a:r>
          </a:p>
          <a:p>
            <a:pPr marL="457200" lvl="0" indent="-457200">
              <a:lnSpc>
                <a:spcPct val="150000"/>
              </a:lnSpc>
              <a:buAutoNum type="alphaLcPeriod"/>
            </a:pPr>
            <a:endParaRPr lang="ro-RO" sz="2000" dirty="0"/>
          </a:p>
          <a:p>
            <a:pPr marL="457200" lvl="0" indent="-457200">
              <a:lnSpc>
                <a:spcPct val="150000"/>
              </a:lnSpc>
              <a:buFont typeface="+mj-lt"/>
              <a:buAutoNum type="arabicPeriod"/>
            </a:pPr>
            <a:endParaRPr lang="ro-RO" dirty="0"/>
          </a:p>
        </p:txBody>
      </p:sp>
    </p:spTree>
    <p:extLst>
      <p:ext uri="{BB962C8B-B14F-4D97-AF65-F5344CB8AC3E}">
        <p14:creationId xmlns:p14="http://schemas.microsoft.com/office/powerpoint/2010/main" val="3816315894"/>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ro-RO"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1600" dirty="0" smtClean="0"/>
              <a:t>The initiative to limit the foreign funding of NGOs exist only in 3 </a:t>
            </a:r>
            <a:r>
              <a:rPr lang="en-US" sz="1600" dirty="0" err="1" smtClean="0"/>
              <a:t>CoE</a:t>
            </a:r>
            <a:r>
              <a:rPr lang="en-US" sz="1600" dirty="0" smtClean="0"/>
              <a:t> member states and all the 3 systems were criticized by the EU and </a:t>
            </a:r>
            <a:r>
              <a:rPr lang="en-US" sz="1600" dirty="0" err="1" smtClean="0"/>
              <a:t>CoE</a:t>
            </a:r>
            <a:r>
              <a:rPr lang="en-US" sz="1600" dirty="0" smtClean="0"/>
              <a:t>, as contrary to democratic principles;</a:t>
            </a:r>
          </a:p>
          <a:p>
            <a:pPr marL="0" indent="0">
              <a:buNone/>
            </a:pPr>
            <a:r>
              <a:rPr lang="en-US" sz="1600" dirty="0" smtClean="0"/>
              <a:t> </a:t>
            </a:r>
          </a:p>
          <a:p>
            <a:pPr>
              <a:buFont typeface="Wingdings" panose="05000000000000000000" pitchFamily="2" charset="2"/>
              <a:buChar char="§"/>
            </a:pPr>
            <a:r>
              <a:rPr lang="en-US" sz="1600" dirty="0" smtClean="0">
                <a:hlinkClick r:id="rId2"/>
              </a:rPr>
              <a:t>More than 70 NGOs requested the </a:t>
            </a:r>
            <a:r>
              <a:rPr lang="en-US" sz="1600" dirty="0" err="1" smtClean="0">
                <a:hlinkClick r:id="rId2"/>
              </a:rPr>
              <a:t>MoJ</a:t>
            </a:r>
            <a:r>
              <a:rPr lang="en-US" sz="1600" dirty="0" smtClean="0">
                <a:hlinkClick r:id="rId2"/>
              </a:rPr>
              <a:t> not to promote the norms </a:t>
            </a:r>
            <a:r>
              <a:rPr lang="en-US" sz="1600" dirty="0" smtClean="0"/>
              <a:t>limiting the foreign funding of NGOs. Such limitations cannot be supported in any form (the initiative is conceptually wrong and cannot be improved). The exclusion the advocacy from concept of “political activity” does not solve the problem;</a:t>
            </a:r>
          </a:p>
          <a:p>
            <a:pPr>
              <a:buFont typeface="Wingdings" panose="05000000000000000000" pitchFamily="2" charset="2"/>
              <a:buChar char="§"/>
            </a:pPr>
            <a:endParaRPr lang="en-US" sz="1600" dirty="0" smtClean="0"/>
          </a:p>
          <a:p>
            <a:pPr>
              <a:buFont typeface="Wingdings" panose="05000000000000000000" pitchFamily="2" charset="2"/>
              <a:buChar char="§"/>
            </a:pPr>
            <a:r>
              <a:rPr lang="en-US" sz="1600" dirty="0" smtClean="0"/>
              <a:t>The limitation on involvement of the NGOs in elections is already provided by the draft Law on non-commercial organizations (art. 6) and its language is in line with international standards;</a:t>
            </a:r>
          </a:p>
          <a:p>
            <a:pPr>
              <a:buFont typeface="Wingdings" panose="05000000000000000000" pitchFamily="2" charset="2"/>
              <a:buChar char="§"/>
            </a:pPr>
            <a:endParaRPr lang="en-US" sz="1600" dirty="0" smtClean="0"/>
          </a:p>
          <a:p>
            <a:pPr>
              <a:buFont typeface="Wingdings" panose="05000000000000000000" pitchFamily="2" charset="2"/>
              <a:buChar char="§"/>
            </a:pPr>
            <a:r>
              <a:rPr lang="en-US" sz="1600" dirty="0" smtClean="0"/>
              <a:t>If the problem is the manner of funding of political parties, the limitations should be imposed on political parties and not on NGOs (the funding generally does come through the NGO sector). NGOs are requesting for a long time to improve the regulations on funding of political parties.</a:t>
            </a:r>
          </a:p>
        </p:txBody>
      </p:sp>
    </p:spTree>
    <p:extLst>
      <p:ext uri="{BB962C8B-B14F-4D97-AF65-F5344CB8AC3E}">
        <p14:creationId xmlns:p14="http://schemas.microsoft.com/office/powerpoint/2010/main" val="2140073707"/>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slow">
    <p:wipe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1140</TotalTime>
  <Words>300</Words>
  <Application>Microsoft Office PowerPoint</Application>
  <PresentationFormat>On-screen Show (4:3)</PresentationFormat>
  <Paragraphs>31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Wingdings</vt:lpstr>
      <vt:lpstr>Office Theme</vt:lpstr>
      <vt:lpstr>Understanding corruption to fight it</vt:lpstr>
      <vt:lpstr>GDP (USD) :  Estonia and Moldova</vt:lpstr>
      <vt:lpstr>Why corruption?</vt:lpstr>
      <vt:lpstr>What to do?</vt:lpstr>
      <vt:lpstr>Small measures that can lead to …</vt:lpstr>
      <vt:lpstr>Conclusions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StagiarCRJM</dc:creator>
  <cp:lastModifiedBy>User</cp:lastModifiedBy>
  <cp:revision>137</cp:revision>
  <cp:lastPrinted>2016-01-28T19:26:59Z</cp:lastPrinted>
  <dcterms:created xsi:type="dcterms:W3CDTF">2006-08-16T00:00:00Z</dcterms:created>
  <dcterms:modified xsi:type="dcterms:W3CDTF">2018-12-04T09:53:08Z</dcterms:modified>
</cp:coreProperties>
</file>